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6" r:id="rId2"/>
    <p:sldId id="257" r:id="rId3"/>
    <p:sldId id="302" r:id="rId4"/>
    <p:sldId id="303" r:id="rId5"/>
    <p:sldId id="304" r:id="rId6"/>
    <p:sldId id="305" r:id="rId7"/>
    <p:sldId id="306" r:id="rId8"/>
    <p:sldId id="308" r:id="rId9"/>
    <p:sldId id="315" r:id="rId10"/>
    <p:sldId id="319" r:id="rId11"/>
    <p:sldId id="310" r:id="rId12"/>
    <p:sldId id="316" r:id="rId13"/>
    <p:sldId id="312" r:id="rId14"/>
    <p:sldId id="313" r:id="rId15"/>
    <p:sldId id="314" r:id="rId16"/>
    <p:sldId id="321" r:id="rId1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29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517"/>
    <p:restoredTop sz="94699"/>
  </p:normalViewPr>
  <p:slideViewPr>
    <p:cSldViewPr snapToGrid="0" snapToObjects="1">
      <p:cViewPr varScale="1">
        <p:scale>
          <a:sx n="142" d="100"/>
          <a:sy n="142" d="100"/>
        </p:scale>
        <p:origin x="1952" y="48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A894039-54C9-B641-BC82-32873CA46F6D}" type="datetimeFigureOut">
              <a:rPr lang="en-US" smtClean="0"/>
              <a:t>3/17/25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9771216-5BEF-CD4B-9CF2-49C3D404F7BC}" type="slidenum">
              <a:rPr lang="en-US" smtClean="0"/>
              <a:t>‹#›</a:t>
            </a:fld>
            <a:endParaRPr lang="en-US"/>
          </a:p>
        </p:txBody>
      </p:sp>
    </p:spTree>
    <p:extLst>
      <p:ext uri="{BB962C8B-B14F-4D97-AF65-F5344CB8AC3E}">
        <p14:creationId xmlns:p14="http://schemas.microsoft.com/office/powerpoint/2010/main" val="2967771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771216-5BEF-CD4B-9CF2-49C3D404F7BC}" type="slidenum">
              <a:rPr lang="en-US" smtClean="0"/>
              <a:t>5</a:t>
            </a:fld>
            <a:endParaRPr lang="en-US"/>
          </a:p>
        </p:txBody>
      </p:sp>
    </p:spTree>
    <p:extLst>
      <p:ext uri="{BB962C8B-B14F-4D97-AF65-F5344CB8AC3E}">
        <p14:creationId xmlns:p14="http://schemas.microsoft.com/office/powerpoint/2010/main" val="21807635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771216-5BEF-CD4B-9CF2-49C3D404F7BC}" type="slidenum">
              <a:rPr lang="en-US" smtClean="0"/>
              <a:t>14</a:t>
            </a:fld>
            <a:endParaRPr lang="en-US"/>
          </a:p>
        </p:txBody>
      </p:sp>
    </p:spTree>
    <p:extLst>
      <p:ext uri="{BB962C8B-B14F-4D97-AF65-F5344CB8AC3E}">
        <p14:creationId xmlns:p14="http://schemas.microsoft.com/office/powerpoint/2010/main" val="12029118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771216-5BEF-CD4B-9CF2-49C3D404F7BC}" type="slidenum">
              <a:rPr lang="en-US" smtClean="0"/>
              <a:t>15</a:t>
            </a:fld>
            <a:endParaRPr lang="en-US"/>
          </a:p>
        </p:txBody>
      </p:sp>
    </p:spTree>
    <p:extLst>
      <p:ext uri="{BB962C8B-B14F-4D97-AF65-F5344CB8AC3E}">
        <p14:creationId xmlns:p14="http://schemas.microsoft.com/office/powerpoint/2010/main" val="42034141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E5E71C-A104-B87D-3029-E442CF4622E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62FAFEE-2323-D11B-4F51-AC96B6029D0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E64AE64-1A70-8E8A-76A2-B59D44992E3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56480BA-B785-9E38-D3D2-0AB632F23AA9}"/>
              </a:ext>
            </a:extLst>
          </p:cNvPr>
          <p:cNvSpPr>
            <a:spLocks noGrp="1"/>
          </p:cNvSpPr>
          <p:nvPr>
            <p:ph type="sldNum" sz="quarter" idx="5"/>
          </p:nvPr>
        </p:nvSpPr>
        <p:spPr/>
        <p:txBody>
          <a:bodyPr/>
          <a:lstStyle/>
          <a:p>
            <a:fld id="{69771216-5BEF-CD4B-9CF2-49C3D404F7BC}" type="slidenum">
              <a:rPr lang="en-US" smtClean="0"/>
              <a:t>16</a:t>
            </a:fld>
            <a:endParaRPr lang="en-US"/>
          </a:p>
        </p:txBody>
      </p:sp>
    </p:spTree>
    <p:extLst>
      <p:ext uri="{BB962C8B-B14F-4D97-AF65-F5344CB8AC3E}">
        <p14:creationId xmlns:p14="http://schemas.microsoft.com/office/powerpoint/2010/main" val="1707291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771216-5BEF-CD4B-9CF2-49C3D404F7BC}" type="slidenum">
              <a:rPr lang="en-US" smtClean="0"/>
              <a:t>6</a:t>
            </a:fld>
            <a:endParaRPr lang="en-US"/>
          </a:p>
        </p:txBody>
      </p:sp>
    </p:spTree>
    <p:extLst>
      <p:ext uri="{BB962C8B-B14F-4D97-AF65-F5344CB8AC3E}">
        <p14:creationId xmlns:p14="http://schemas.microsoft.com/office/powerpoint/2010/main" val="32667375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771216-5BEF-CD4B-9CF2-49C3D404F7BC}" type="slidenum">
              <a:rPr lang="en-US" smtClean="0"/>
              <a:t>7</a:t>
            </a:fld>
            <a:endParaRPr lang="en-US"/>
          </a:p>
        </p:txBody>
      </p:sp>
    </p:spTree>
    <p:extLst>
      <p:ext uri="{BB962C8B-B14F-4D97-AF65-F5344CB8AC3E}">
        <p14:creationId xmlns:p14="http://schemas.microsoft.com/office/powerpoint/2010/main" val="2645470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771216-5BEF-CD4B-9CF2-49C3D404F7BC}" type="slidenum">
              <a:rPr lang="en-US" smtClean="0"/>
              <a:t>8</a:t>
            </a:fld>
            <a:endParaRPr lang="en-US"/>
          </a:p>
        </p:txBody>
      </p:sp>
    </p:spTree>
    <p:extLst>
      <p:ext uri="{BB962C8B-B14F-4D97-AF65-F5344CB8AC3E}">
        <p14:creationId xmlns:p14="http://schemas.microsoft.com/office/powerpoint/2010/main" val="42754860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771216-5BEF-CD4B-9CF2-49C3D404F7BC}" type="slidenum">
              <a:rPr lang="en-US" smtClean="0"/>
              <a:t>9</a:t>
            </a:fld>
            <a:endParaRPr lang="en-US"/>
          </a:p>
        </p:txBody>
      </p:sp>
    </p:spTree>
    <p:extLst>
      <p:ext uri="{BB962C8B-B14F-4D97-AF65-F5344CB8AC3E}">
        <p14:creationId xmlns:p14="http://schemas.microsoft.com/office/powerpoint/2010/main" val="31906164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8B07C4-0568-481F-D51E-C2E16565DFF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CA5041-6A64-DBD9-B3C9-5CD9BD600D8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EEDBD38-6E70-C3A2-0BFF-B5564582D96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9F2CC76-D904-BAC8-0690-3130E5DF6154}"/>
              </a:ext>
            </a:extLst>
          </p:cNvPr>
          <p:cNvSpPr>
            <a:spLocks noGrp="1"/>
          </p:cNvSpPr>
          <p:nvPr>
            <p:ph type="sldNum" sz="quarter" idx="5"/>
          </p:nvPr>
        </p:nvSpPr>
        <p:spPr/>
        <p:txBody>
          <a:bodyPr/>
          <a:lstStyle/>
          <a:p>
            <a:fld id="{69771216-5BEF-CD4B-9CF2-49C3D404F7BC}" type="slidenum">
              <a:rPr lang="en-US" smtClean="0"/>
              <a:t>10</a:t>
            </a:fld>
            <a:endParaRPr lang="en-US"/>
          </a:p>
        </p:txBody>
      </p:sp>
    </p:spTree>
    <p:extLst>
      <p:ext uri="{BB962C8B-B14F-4D97-AF65-F5344CB8AC3E}">
        <p14:creationId xmlns:p14="http://schemas.microsoft.com/office/powerpoint/2010/main" val="7304054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771216-5BEF-CD4B-9CF2-49C3D404F7BC}" type="slidenum">
              <a:rPr lang="en-US" smtClean="0"/>
              <a:t>11</a:t>
            </a:fld>
            <a:endParaRPr lang="en-US"/>
          </a:p>
        </p:txBody>
      </p:sp>
    </p:spTree>
    <p:extLst>
      <p:ext uri="{BB962C8B-B14F-4D97-AF65-F5344CB8AC3E}">
        <p14:creationId xmlns:p14="http://schemas.microsoft.com/office/powerpoint/2010/main" val="4836884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771216-5BEF-CD4B-9CF2-49C3D404F7BC}" type="slidenum">
              <a:rPr lang="en-US" smtClean="0"/>
              <a:t>12</a:t>
            </a:fld>
            <a:endParaRPr lang="en-US"/>
          </a:p>
        </p:txBody>
      </p:sp>
    </p:spTree>
    <p:extLst>
      <p:ext uri="{BB962C8B-B14F-4D97-AF65-F5344CB8AC3E}">
        <p14:creationId xmlns:p14="http://schemas.microsoft.com/office/powerpoint/2010/main" val="38568342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771216-5BEF-CD4B-9CF2-49C3D404F7BC}" type="slidenum">
              <a:rPr lang="en-US" smtClean="0"/>
              <a:t>13</a:t>
            </a:fld>
            <a:endParaRPr lang="en-US"/>
          </a:p>
        </p:txBody>
      </p:sp>
    </p:spTree>
    <p:extLst>
      <p:ext uri="{BB962C8B-B14F-4D97-AF65-F5344CB8AC3E}">
        <p14:creationId xmlns:p14="http://schemas.microsoft.com/office/powerpoint/2010/main" val="3510943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0CB7A90-5F96-1A42-B207-778DE8BC58D5}" type="datetime1">
              <a:rPr lang="tr-TR" smtClean="0"/>
              <a:t>17.03.2025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55C05EF7-631F-C84E-8FE8-522F3067E09A}" type="slidenum">
              <a:rPr lang="en-US" smtClean="0"/>
              <a:t>‹#›</a:t>
            </a:fld>
            <a:endParaRPr lang="en-US"/>
          </a:p>
        </p:txBody>
      </p:sp>
    </p:spTree>
    <p:extLst>
      <p:ext uri="{BB962C8B-B14F-4D97-AF65-F5344CB8AC3E}">
        <p14:creationId xmlns:p14="http://schemas.microsoft.com/office/powerpoint/2010/main" val="1911377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A6E4E12-3137-964B-8FBB-508131A0AA68}" type="datetime1">
              <a:rPr lang="tr-TR" smtClean="0"/>
              <a:t>17.03.2025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55C05EF7-631F-C84E-8FE8-522F3067E09A}" type="slidenum">
              <a:rPr lang="en-US" smtClean="0"/>
              <a:t>‹#›</a:t>
            </a:fld>
            <a:endParaRPr lang="en-US"/>
          </a:p>
        </p:txBody>
      </p:sp>
    </p:spTree>
    <p:extLst>
      <p:ext uri="{BB962C8B-B14F-4D97-AF65-F5344CB8AC3E}">
        <p14:creationId xmlns:p14="http://schemas.microsoft.com/office/powerpoint/2010/main" val="2819972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4DCDC91-9581-E749-A35B-87F4E87BC19A}" type="datetime1">
              <a:rPr lang="tr-TR" smtClean="0"/>
              <a:t>17.03.2025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55C05EF7-631F-C84E-8FE8-522F3067E09A}" type="slidenum">
              <a:rPr lang="en-US" smtClean="0"/>
              <a:t>‹#›</a:t>
            </a:fld>
            <a:endParaRPr lang="en-US"/>
          </a:p>
        </p:txBody>
      </p:sp>
    </p:spTree>
    <p:extLst>
      <p:ext uri="{BB962C8B-B14F-4D97-AF65-F5344CB8AC3E}">
        <p14:creationId xmlns:p14="http://schemas.microsoft.com/office/powerpoint/2010/main" val="1257712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E077538-35B3-BD4A-86F6-3882E2530C51}" type="datetime1">
              <a:rPr lang="tr-TR" smtClean="0"/>
              <a:t>17.03.2025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55C05EF7-631F-C84E-8FE8-522F3067E09A}" type="slidenum">
              <a:rPr lang="en-US" smtClean="0"/>
              <a:t>‹#›</a:t>
            </a:fld>
            <a:endParaRPr lang="en-US"/>
          </a:p>
        </p:txBody>
      </p:sp>
    </p:spTree>
    <p:extLst>
      <p:ext uri="{BB962C8B-B14F-4D97-AF65-F5344CB8AC3E}">
        <p14:creationId xmlns:p14="http://schemas.microsoft.com/office/powerpoint/2010/main" val="3108130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097633B-FE7C-8740-9582-22024409E79D}" type="datetime1">
              <a:rPr lang="tr-TR" smtClean="0"/>
              <a:t>17.03.2025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55C05EF7-631F-C84E-8FE8-522F3067E09A}" type="slidenum">
              <a:rPr lang="en-US" smtClean="0"/>
              <a:t>‹#›</a:t>
            </a:fld>
            <a:endParaRPr lang="en-US"/>
          </a:p>
        </p:txBody>
      </p:sp>
    </p:spTree>
    <p:extLst>
      <p:ext uri="{BB962C8B-B14F-4D97-AF65-F5344CB8AC3E}">
        <p14:creationId xmlns:p14="http://schemas.microsoft.com/office/powerpoint/2010/main" val="1158591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E00317E-2B83-D940-83E2-A4FD41FD1FA1}" type="datetime1">
              <a:rPr lang="tr-TR" smtClean="0"/>
              <a:t>17.03.2025</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55C05EF7-631F-C84E-8FE8-522F3067E09A}" type="slidenum">
              <a:rPr lang="en-US" smtClean="0"/>
              <a:t>‹#›</a:t>
            </a:fld>
            <a:endParaRPr lang="en-US"/>
          </a:p>
        </p:txBody>
      </p:sp>
    </p:spTree>
    <p:extLst>
      <p:ext uri="{BB962C8B-B14F-4D97-AF65-F5344CB8AC3E}">
        <p14:creationId xmlns:p14="http://schemas.microsoft.com/office/powerpoint/2010/main" val="1336937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51832782-5C29-AB4E-A4D4-F415F4CAD236}" type="datetime1">
              <a:rPr lang="tr-TR" smtClean="0"/>
              <a:t>17.03.2025</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55C05EF7-631F-C84E-8FE8-522F3067E09A}" type="slidenum">
              <a:rPr lang="en-US" smtClean="0"/>
              <a:t>‹#›</a:t>
            </a:fld>
            <a:endParaRPr lang="en-US"/>
          </a:p>
        </p:txBody>
      </p:sp>
    </p:spTree>
    <p:extLst>
      <p:ext uri="{BB962C8B-B14F-4D97-AF65-F5344CB8AC3E}">
        <p14:creationId xmlns:p14="http://schemas.microsoft.com/office/powerpoint/2010/main" val="3311271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34535819-9741-DD45-AF3B-E61318371FFC}" type="datetime1">
              <a:rPr lang="tr-TR" smtClean="0"/>
              <a:t>17.03.2025</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55C05EF7-631F-C84E-8FE8-522F3067E09A}" type="slidenum">
              <a:rPr lang="en-US" smtClean="0"/>
              <a:t>‹#›</a:t>
            </a:fld>
            <a:endParaRPr lang="en-US"/>
          </a:p>
        </p:txBody>
      </p:sp>
    </p:spTree>
    <p:extLst>
      <p:ext uri="{BB962C8B-B14F-4D97-AF65-F5344CB8AC3E}">
        <p14:creationId xmlns:p14="http://schemas.microsoft.com/office/powerpoint/2010/main" val="3847842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8F47905A-FCD4-A445-B7A7-0D94F5B7424E}" type="datetime1">
              <a:rPr lang="tr-TR" smtClean="0"/>
              <a:t>17.03.2025</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55C05EF7-631F-C84E-8FE8-522F3067E09A}" type="slidenum">
              <a:rPr lang="en-US" smtClean="0"/>
              <a:t>‹#›</a:t>
            </a:fld>
            <a:endParaRPr lang="en-US"/>
          </a:p>
        </p:txBody>
      </p:sp>
    </p:spTree>
    <p:extLst>
      <p:ext uri="{BB962C8B-B14F-4D97-AF65-F5344CB8AC3E}">
        <p14:creationId xmlns:p14="http://schemas.microsoft.com/office/powerpoint/2010/main" val="854704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89ED6EF-A6EC-A347-8D2F-7665494A967E}" type="datetime1">
              <a:rPr lang="tr-TR" smtClean="0"/>
              <a:t>17.03.2025</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55C05EF7-631F-C84E-8FE8-522F3067E09A}" type="slidenum">
              <a:rPr lang="en-US" smtClean="0"/>
              <a:t>‹#›</a:t>
            </a:fld>
            <a:endParaRPr lang="en-US"/>
          </a:p>
        </p:txBody>
      </p:sp>
    </p:spTree>
    <p:extLst>
      <p:ext uri="{BB962C8B-B14F-4D97-AF65-F5344CB8AC3E}">
        <p14:creationId xmlns:p14="http://schemas.microsoft.com/office/powerpoint/2010/main" val="3494230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3C3C837-0DF7-D145-ACAD-07BA2B03997B}" type="datetime1">
              <a:rPr lang="tr-TR" smtClean="0"/>
              <a:t>17.03.2025</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55C05EF7-631F-C84E-8FE8-522F3067E09A}" type="slidenum">
              <a:rPr lang="en-US" smtClean="0"/>
              <a:t>‹#›</a:t>
            </a:fld>
            <a:endParaRPr lang="en-US"/>
          </a:p>
        </p:txBody>
      </p:sp>
    </p:spTree>
    <p:extLst>
      <p:ext uri="{BB962C8B-B14F-4D97-AF65-F5344CB8AC3E}">
        <p14:creationId xmlns:p14="http://schemas.microsoft.com/office/powerpoint/2010/main" val="2840128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5338E5-8D39-D1B5-BE06-75E140957E12}"/>
              </a:ext>
            </a:extLst>
          </p:cNvPr>
          <p:cNvSpPr/>
          <p:nvPr userDrawn="1"/>
        </p:nvSpPr>
        <p:spPr>
          <a:xfrm>
            <a:off x="0" y="6492875"/>
            <a:ext cx="9144000" cy="365125"/>
          </a:xfrm>
          <a:prstGeom prst="rect">
            <a:avLst/>
          </a:prstGeom>
          <a:solidFill>
            <a:srgbClr val="0256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bg1"/>
              </a:solidFill>
            </a:endParaRPr>
          </a:p>
        </p:txBody>
      </p:sp>
      <p:sp>
        <p:nvSpPr>
          <p:cNvPr id="6" name="Slide Number Placeholder 5"/>
          <p:cNvSpPr>
            <a:spLocks noGrp="1"/>
          </p:cNvSpPr>
          <p:nvPr>
            <p:ph type="sldNum" sz="quarter" idx="4"/>
          </p:nvPr>
        </p:nvSpPr>
        <p:spPr>
          <a:xfrm>
            <a:off x="8092440" y="6508751"/>
            <a:ext cx="889000" cy="349250"/>
          </a:xfrm>
          <a:prstGeom prst="rect">
            <a:avLst/>
          </a:prstGeom>
        </p:spPr>
        <p:txBody>
          <a:bodyPr vert="horz" lIns="91440" tIns="45720" rIns="91440" bIns="45720" rtlCol="0" anchor="ctr"/>
          <a:lstStyle>
            <a:lvl1pPr algn="r">
              <a:defRPr sz="1400">
                <a:solidFill>
                  <a:schemeClr val="bg1"/>
                </a:solidFill>
                <a:latin typeface="Palatino Linotype" panose="02040502050505030304" pitchFamily="18" charset="0"/>
              </a:defRPr>
            </a:lvl1pPr>
          </a:lstStyle>
          <a:p>
            <a:fld id="{55C05EF7-631F-C84E-8FE8-522F3067E09A}" type="slidenum">
              <a:rPr lang="en-US" smtClean="0"/>
              <a:pPr/>
              <a:t>‹#›</a:t>
            </a:fld>
            <a:r>
              <a:rPr lang="en-US" dirty="0"/>
              <a:t>/25</a:t>
            </a:r>
          </a:p>
        </p:txBody>
      </p:sp>
      <p:sp>
        <p:nvSpPr>
          <p:cNvPr id="7" name="Rectangle 6">
            <a:extLst>
              <a:ext uri="{FF2B5EF4-FFF2-40B4-BE49-F238E27FC236}">
                <a16:creationId xmlns:a16="http://schemas.microsoft.com/office/drawing/2014/main" id="{65403DB9-6E0E-7B03-2077-7E2A066B9E73}"/>
              </a:ext>
            </a:extLst>
          </p:cNvPr>
          <p:cNvSpPr/>
          <p:nvPr userDrawn="1"/>
        </p:nvSpPr>
        <p:spPr>
          <a:xfrm>
            <a:off x="0" y="141924"/>
            <a:ext cx="8306124" cy="830666"/>
          </a:xfrm>
          <a:prstGeom prst="rect">
            <a:avLst/>
          </a:prstGeom>
          <a:solidFill>
            <a:srgbClr val="0256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nvGrpSpPr>
          <p:cNvPr id="9" name="Group 8">
            <a:extLst>
              <a:ext uri="{FF2B5EF4-FFF2-40B4-BE49-F238E27FC236}">
                <a16:creationId xmlns:a16="http://schemas.microsoft.com/office/drawing/2014/main" id="{44B151D6-A4EE-C99D-5E27-AFECC0DD205B}"/>
              </a:ext>
            </a:extLst>
          </p:cNvPr>
          <p:cNvGrpSpPr/>
          <p:nvPr userDrawn="1"/>
        </p:nvGrpSpPr>
        <p:grpSpPr>
          <a:xfrm>
            <a:off x="8247888" y="109201"/>
            <a:ext cx="896112" cy="896112"/>
            <a:chOff x="9399202" y="425604"/>
            <a:chExt cx="640080" cy="640080"/>
          </a:xfrm>
        </p:grpSpPr>
        <p:sp>
          <p:nvSpPr>
            <p:cNvPr id="10" name="Rectangle 9">
              <a:extLst>
                <a:ext uri="{FF2B5EF4-FFF2-40B4-BE49-F238E27FC236}">
                  <a16:creationId xmlns:a16="http://schemas.microsoft.com/office/drawing/2014/main" id="{95C73CA6-0864-ADC4-4630-1D89F68D9C9D}"/>
                </a:ext>
              </a:extLst>
            </p:cNvPr>
            <p:cNvSpPr/>
            <p:nvPr userDrawn="1"/>
          </p:nvSpPr>
          <p:spPr>
            <a:xfrm>
              <a:off x="9424141" y="452197"/>
              <a:ext cx="601010" cy="5935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EB14DDAB-2063-F5FA-3156-C9F1C28FFBAC}"/>
                </a:ext>
              </a:extLst>
            </p:cNvPr>
            <p:cNvPicPr>
              <a:picLocks/>
            </p:cNvPicPr>
            <p:nvPr userDrawn="1"/>
          </p:nvPicPr>
          <p:blipFill rotWithShape="1">
            <a:blip r:embed="rId13" cstate="print">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9399202" y="425604"/>
              <a:ext cx="640080" cy="640080"/>
            </a:xfrm>
            <a:prstGeom prst="rect">
              <a:avLst/>
            </a:prstGeom>
          </p:spPr>
        </p:pic>
      </p:grpSp>
      <p:sp>
        <p:nvSpPr>
          <p:cNvPr id="3" name="TextBox 2">
            <a:extLst>
              <a:ext uri="{FF2B5EF4-FFF2-40B4-BE49-F238E27FC236}">
                <a16:creationId xmlns:a16="http://schemas.microsoft.com/office/drawing/2014/main" id="{A16B457E-425C-147D-D151-8D3CB3D9824D}"/>
              </a:ext>
            </a:extLst>
          </p:cNvPr>
          <p:cNvSpPr txBox="1"/>
          <p:nvPr userDrawn="1"/>
        </p:nvSpPr>
        <p:spPr>
          <a:xfrm>
            <a:off x="64654" y="6508750"/>
            <a:ext cx="7753465" cy="369332"/>
          </a:xfrm>
          <a:prstGeom prst="rect">
            <a:avLst/>
          </a:prstGeom>
          <a:noFill/>
        </p:spPr>
        <p:txBody>
          <a:bodyPr wrap="square" rtlCol="0">
            <a:spAutoFit/>
          </a:bodyPr>
          <a:lstStyle/>
          <a:p>
            <a:r>
              <a:rPr lang="en-US" dirty="0">
                <a:solidFill>
                  <a:schemeClr val="bg1"/>
                </a:solidFill>
                <a:latin typeface="Palatino Linotype" panose="02040502050505030304" pitchFamily="18" charset="0"/>
              </a:rPr>
              <a:t>Faculty Eng.   |   Summer Training 2025   |   Prof. </a:t>
            </a:r>
            <a:r>
              <a:rPr lang="en-US" dirty="0" err="1">
                <a:solidFill>
                  <a:schemeClr val="bg1"/>
                </a:solidFill>
                <a:latin typeface="Palatino Linotype" panose="02040502050505030304" pitchFamily="18" charset="0"/>
              </a:rPr>
              <a:t>Barbaros</a:t>
            </a:r>
            <a:r>
              <a:rPr lang="en-US" dirty="0">
                <a:solidFill>
                  <a:schemeClr val="bg1"/>
                </a:solidFill>
                <a:latin typeface="Palatino Linotype" panose="02040502050505030304" pitchFamily="18" charset="0"/>
              </a:rPr>
              <a:t> </a:t>
            </a:r>
            <a:r>
              <a:rPr lang="en-US" dirty="0" err="1">
                <a:solidFill>
                  <a:schemeClr val="bg1"/>
                </a:solidFill>
                <a:latin typeface="Palatino Linotype" panose="02040502050505030304" pitchFamily="18" charset="0"/>
              </a:rPr>
              <a:t>Çetin</a:t>
            </a:r>
            <a:endParaRPr lang="en-US" dirty="0">
              <a:solidFill>
                <a:schemeClr val="bg1"/>
              </a:solidFill>
              <a:latin typeface="Palatino Linotype" panose="02040502050505030304" pitchFamily="18" charset="0"/>
            </a:endParaRPr>
          </a:p>
        </p:txBody>
      </p:sp>
    </p:spTree>
    <p:extLst>
      <p:ext uri="{BB962C8B-B14F-4D97-AF65-F5344CB8AC3E}">
        <p14:creationId xmlns:p14="http://schemas.microsoft.com/office/powerpoint/2010/main" val="3961177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mf.bilkent.edu.tr/?page_id=844"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69172"/>
            <a:ext cx="9144000" cy="2079625"/>
          </a:xfrm>
        </p:spPr>
        <p:txBody>
          <a:bodyPr/>
          <a:lstStyle/>
          <a:p>
            <a:pPr>
              <a:spcBef>
                <a:spcPct val="20000"/>
              </a:spcBef>
              <a:buFont typeface="Arial"/>
            </a:pPr>
            <a:r>
              <a:rPr lang="en-US" sz="4000" dirty="0">
                <a:solidFill>
                  <a:srgbClr val="00529F"/>
                </a:solidFill>
                <a:latin typeface="Palatino Linotype" panose="02040502050505030304" pitchFamily="18" charset="0"/>
                <a:ea typeface="+mn-ea"/>
                <a:cs typeface="+mn-cs"/>
              </a:rPr>
              <a:t>SUMMER TRAINING </a:t>
            </a:r>
            <a:br>
              <a:rPr lang="en-US" sz="4000" dirty="0">
                <a:solidFill>
                  <a:srgbClr val="00529F"/>
                </a:solidFill>
                <a:latin typeface="Palatino Linotype" panose="02040502050505030304" pitchFamily="18" charset="0"/>
                <a:ea typeface="+mn-ea"/>
                <a:cs typeface="+mn-cs"/>
              </a:rPr>
            </a:br>
            <a:r>
              <a:rPr lang="en-US" sz="4000" dirty="0">
                <a:solidFill>
                  <a:srgbClr val="00529F"/>
                </a:solidFill>
                <a:latin typeface="Palatino Linotype" panose="02040502050505030304" pitchFamily="18" charset="0"/>
                <a:ea typeface="+mn-ea"/>
                <a:cs typeface="+mn-cs"/>
              </a:rPr>
              <a:t>for </a:t>
            </a:r>
            <a:br>
              <a:rPr lang="en-US" sz="4000" dirty="0">
                <a:solidFill>
                  <a:srgbClr val="00529F"/>
                </a:solidFill>
                <a:latin typeface="Palatino Linotype" panose="02040502050505030304" pitchFamily="18" charset="0"/>
                <a:ea typeface="+mn-ea"/>
                <a:cs typeface="+mn-cs"/>
              </a:rPr>
            </a:br>
            <a:r>
              <a:rPr lang="en-US" sz="4000" dirty="0">
                <a:solidFill>
                  <a:srgbClr val="00529F"/>
                </a:solidFill>
                <a:latin typeface="Palatino Linotype" panose="02040502050505030304" pitchFamily="18" charset="0"/>
                <a:ea typeface="+mn-ea"/>
                <a:cs typeface="+mn-cs"/>
              </a:rPr>
              <a:t>SUMMER 2025</a:t>
            </a:r>
          </a:p>
        </p:txBody>
      </p:sp>
      <p:sp>
        <p:nvSpPr>
          <p:cNvPr id="3" name="Subtitle 2"/>
          <p:cNvSpPr>
            <a:spLocks noGrp="1"/>
          </p:cNvSpPr>
          <p:nvPr>
            <p:ph type="subTitle" idx="1"/>
          </p:nvPr>
        </p:nvSpPr>
        <p:spPr>
          <a:xfrm>
            <a:off x="0" y="5105400"/>
            <a:ext cx="9144000" cy="1752600"/>
          </a:xfrm>
        </p:spPr>
        <p:txBody>
          <a:bodyPr/>
          <a:lstStyle/>
          <a:p>
            <a:r>
              <a:rPr lang="en-US" sz="3600" dirty="0">
                <a:solidFill>
                  <a:srgbClr val="C00000"/>
                </a:solidFill>
                <a:latin typeface="Palatino Linotype" panose="02040502050505030304" pitchFamily="18" charset="0"/>
              </a:rPr>
              <a:t>Faculty of Engineering</a:t>
            </a:r>
          </a:p>
          <a:p>
            <a:r>
              <a:rPr lang="en-US" sz="3600" dirty="0">
                <a:solidFill>
                  <a:srgbClr val="C00000"/>
                </a:solidFill>
                <a:latin typeface="Palatino Linotype" panose="02040502050505030304" pitchFamily="18" charset="0"/>
              </a:rPr>
              <a:t>Prof. </a:t>
            </a:r>
            <a:r>
              <a:rPr lang="en-US" sz="3600" dirty="0" err="1">
                <a:solidFill>
                  <a:srgbClr val="C00000"/>
                </a:solidFill>
                <a:latin typeface="Palatino Linotype" panose="02040502050505030304" pitchFamily="18" charset="0"/>
              </a:rPr>
              <a:t>Barbaros</a:t>
            </a:r>
            <a:r>
              <a:rPr lang="en-US" sz="3600" dirty="0">
                <a:solidFill>
                  <a:srgbClr val="C00000"/>
                </a:solidFill>
                <a:latin typeface="Palatino Linotype" panose="02040502050505030304" pitchFamily="18" charset="0"/>
              </a:rPr>
              <a:t> </a:t>
            </a:r>
            <a:r>
              <a:rPr lang="en-US" sz="3600" dirty="0" err="1">
                <a:solidFill>
                  <a:srgbClr val="C00000"/>
                </a:solidFill>
                <a:latin typeface="Palatino Linotype" panose="02040502050505030304" pitchFamily="18" charset="0"/>
              </a:rPr>
              <a:t>Çetin</a:t>
            </a:r>
            <a:r>
              <a:rPr lang="en-US" sz="3600" dirty="0">
                <a:solidFill>
                  <a:srgbClr val="C00000"/>
                </a:solidFill>
                <a:latin typeface="Palatino Linotype" panose="02040502050505030304" pitchFamily="18" charset="0"/>
              </a:rPr>
              <a:t>, Assoc. Dean</a:t>
            </a:r>
          </a:p>
        </p:txBody>
      </p:sp>
      <p:sp>
        <p:nvSpPr>
          <p:cNvPr id="4" name="Title 1">
            <a:extLst>
              <a:ext uri="{FF2B5EF4-FFF2-40B4-BE49-F238E27FC236}">
                <a16:creationId xmlns:a16="http://schemas.microsoft.com/office/drawing/2014/main" id="{8D37C030-3940-C422-B43E-A82BCE467FDD}"/>
              </a:ext>
            </a:extLst>
          </p:cNvPr>
          <p:cNvSpPr txBox="1">
            <a:spLocks/>
          </p:cNvSpPr>
          <p:nvPr/>
        </p:nvSpPr>
        <p:spPr>
          <a:xfrm>
            <a:off x="0" y="209894"/>
            <a:ext cx="8229600" cy="598714"/>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a:solidFill>
                  <a:schemeClr val="bg1"/>
                </a:solidFill>
                <a:latin typeface="Palatino Linotype" panose="02040502050505030304" pitchFamily="18" charset="0"/>
              </a:rPr>
              <a:t>Bilkent University</a:t>
            </a:r>
            <a:endParaRPr lang="en-US" b="1" dirty="0">
              <a:solidFill>
                <a:schemeClr val="bg1"/>
              </a:solidFill>
              <a:latin typeface="Palatino Linotype" panose="02040502050505030304" pitchFamily="18" charset="0"/>
            </a:endParaRPr>
          </a:p>
        </p:txBody>
      </p:sp>
      <p:pic>
        <p:nvPicPr>
          <p:cNvPr id="5" name="Picture 4">
            <a:extLst>
              <a:ext uri="{FF2B5EF4-FFF2-40B4-BE49-F238E27FC236}">
                <a16:creationId xmlns:a16="http://schemas.microsoft.com/office/drawing/2014/main" id="{DF2104BF-4A78-C151-3B32-B26206FF63F0}"/>
              </a:ext>
            </a:extLst>
          </p:cNvPr>
          <p:cNvPicPr>
            <a:picLocks noChangeAspect="1"/>
          </p:cNvPicPr>
          <p:nvPr/>
        </p:nvPicPr>
        <p:blipFill>
          <a:blip r:embed="rId2"/>
          <a:stretch>
            <a:fillRect/>
          </a:stretch>
        </p:blipFill>
        <p:spPr>
          <a:xfrm>
            <a:off x="3886835" y="3248797"/>
            <a:ext cx="1370330" cy="1776911"/>
          </a:xfrm>
          <a:prstGeom prst="rect">
            <a:avLst/>
          </a:prstGeom>
        </p:spPr>
      </p:pic>
    </p:spTree>
    <p:extLst>
      <p:ext uri="{BB962C8B-B14F-4D97-AF65-F5344CB8AC3E}">
        <p14:creationId xmlns:p14="http://schemas.microsoft.com/office/powerpoint/2010/main" val="1426643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6BD09E-D3E8-A675-0239-A47BA9ACE38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EEEF37-7963-BCD7-9713-396D9E8143BC}"/>
              </a:ext>
            </a:extLst>
          </p:cNvPr>
          <p:cNvSpPr>
            <a:spLocks noGrp="1"/>
          </p:cNvSpPr>
          <p:nvPr>
            <p:ph type="title"/>
          </p:nvPr>
        </p:nvSpPr>
        <p:spPr>
          <a:xfrm>
            <a:off x="0" y="209894"/>
            <a:ext cx="8229600" cy="598714"/>
          </a:xfrm>
        </p:spPr>
        <p:txBody>
          <a:bodyPr/>
          <a:lstStyle/>
          <a:p>
            <a:r>
              <a:rPr lang="en-US" b="1" dirty="0">
                <a:solidFill>
                  <a:schemeClr val="bg1"/>
                </a:solidFill>
                <a:latin typeface="Palatino Linotype" panose="02040502050505030304" pitchFamily="18" charset="0"/>
              </a:rPr>
              <a:t>Frequently Asked Questions</a:t>
            </a:r>
          </a:p>
        </p:txBody>
      </p:sp>
      <p:sp>
        <p:nvSpPr>
          <p:cNvPr id="5" name="Slide Number Placeholder 4">
            <a:extLst>
              <a:ext uri="{FF2B5EF4-FFF2-40B4-BE49-F238E27FC236}">
                <a16:creationId xmlns:a16="http://schemas.microsoft.com/office/drawing/2014/main" id="{B731D2EE-C639-15DE-1D13-D898B5599732}"/>
              </a:ext>
            </a:extLst>
          </p:cNvPr>
          <p:cNvSpPr>
            <a:spLocks noGrp="1"/>
          </p:cNvSpPr>
          <p:nvPr>
            <p:ph type="sldNum" sz="quarter" idx="12"/>
          </p:nvPr>
        </p:nvSpPr>
        <p:spPr/>
        <p:txBody>
          <a:bodyPr/>
          <a:lstStyle/>
          <a:p>
            <a:fld id="{55C05EF7-631F-C84E-8FE8-522F3067E09A}" type="slidenum">
              <a:rPr lang="en-US" smtClean="0"/>
              <a:t>10</a:t>
            </a:fld>
            <a:endParaRPr lang="en-US" dirty="0"/>
          </a:p>
        </p:txBody>
      </p:sp>
      <p:pic>
        <p:nvPicPr>
          <p:cNvPr id="3" name="Picture 2">
            <a:extLst>
              <a:ext uri="{FF2B5EF4-FFF2-40B4-BE49-F238E27FC236}">
                <a16:creationId xmlns:a16="http://schemas.microsoft.com/office/drawing/2014/main" id="{F7AC0614-1A51-20DD-E9EC-0725F71A057A}"/>
              </a:ext>
            </a:extLst>
          </p:cNvPr>
          <p:cNvPicPr>
            <a:picLocks noChangeAspect="1"/>
          </p:cNvPicPr>
          <p:nvPr/>
        </p:nvPicPr>
        <p:blipFill>
          <a:blip r:embed="rId3"/>
          <a:stretch>
            <a:fillRect/>
          </a:stretch>
        </p:blipFill>
        <p:spPr>
          <a:xfrm>
            <a:off x="1945028" y="1012807"/>
            <a:ext cx="6665572" cy="5449079"/>
          </a:xfrm>
          <a:prstGeom prst="rect">
            <a:avLst/>
          </a:prstGeom>
        </p:spPr>
      </p:pic>
      <p:sp>
        <p:nvSpPr>
          <p:cNvPr id="4" name="TextBox 3">
            <a:extLst>
              <a:ext uri="{FF2B5EF4-FFF2-40B4-BE49-F238E27FC236}">
                <a16:creationId xmlns:a16="http://schemas.microsoft.com/office/drawing/2014/main" id="{06F85D08-3654-075D-C6B7-45798C71C905}"/>
              </a:ext>
            </a:extLst>
          </p:cNvPr>
          <p:cNvSpPr txBox="1"/>
          <p:nvPr/>
        </p:nvSpPr>
        <p:spPr>
          <a:xfrm>
            <a:off x="0" y="1012808"/>
            <a:ext cx="3304178" cy="461665"/>
          </a:xfrm>
          <a:prstGeom prst="rect">
            <a:avLst/>
          </a:prstGeom>
          <a:noFill/>
        </p:spPr>
        <p:txBody>
          <a:bodyPr wrap="square">
            <a:spAutoFit/>
          </a:bodyPr>
          <a:lstStyle/>
          <a:p>
            <a:pPr>
              <a:spcBef>
                <a:spcPts val="1200"/>
              </a:spcBef>
            </a:pPr>
            <a:r>
              <a:rPr lang="en-US" sz="2400" b="1" dirty="0">
                <a:solidFill>
                  <a:srgbClr val="C00000"/>
                </a:solidFill>
                <a:effectLst/>
                <a:latin typeface="Palatino Linotype" panose="02040502050505030304" pitchFamily="18" charset="0"/>
              </a:rPr>
              <a:t># of Questions: ~3050</a:t>
            </a:r>
          </a:p>
        </p:txBody>
      </p:sp>
    </p:spTree>
    <p:extLst>
      <p:ext uri="{BB962C8B-B14F-4D97-AF65-F5344CB8AC3E}">
        <p14:creationId xmlns:p14="http://schemas.microsoft.com/office/powerpoint/2010/main" val="2485207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9894"/>
            <a:ext cx="8229600" cy="598714"/>
          </a:xfrm>
        </p:spPr>
        <p:txBody>
          <a:bodyPr/>
          <a:lstStyle/>
          <a:p>
            <a:r>
              <a:rPr lang="en-US" b="1" dirty="0">
                <a:solidFill>
                  <a:schemeClr val="bg1"/>
                </a:solidFill>
                <a:latin typeface="Palatino Linotype" panose="02040502050505030304" pitchFamily="18" charset="0"/>
              </a:rPr>
              <a:t>Frequently Asked Questions</a:t>
            </a:r>
          </a:p>
        </p:txBody>
      </p:sp>
      <p:sp>
        <p:nvSpPr>
          <p:cNvPr id="5" name="Slide Number Placeholder 4">
            <a:extLst>
              <a:ext uri="{FF2B5EF4-FFF2-40B4-BE49-F238E27FC236}">
                <a16:creationId xmlns:a16="http://schemas.microsoft.com/office/drawing/2014/main" id="{2E7B1AAF-FC1B-4530-81EF-0B1902556E73}"/>
              </a:ext>
            </a:extLst>
          </p:cNvPr>
          <p:cNvSpPr>
            <a:spLocks noGrp="1"/>
          </p:cNvSpPr>
          <p:nvPr>
            <p:ph type="sldNum" sz="quarter" idx="12"/>
          </p:nvPr>
        </p:nvSpPr>
        <p:spPr/>
        <p:txBody>
          <a:bodyPr/>
          <a:lstStyle/>
          <a:p>
            <a:fld id="{55C05EF7-631F-C84E-8FE8-522F3067E09A}" type="slidenum">
              <a:rPr lang="en-US" smtClean="0"/>
              <a:t>11</a:t>
            </a:fld>
            <a:endParaRPr lang="en-US" dirty="0"/>
          </a:p>
        </p:txBody>
      </p:sp>
      <p:sp>
        <p:nvSpPr>
          <p:cNvPr id="8" name="TextBox 7">
            <a:extLst>
              <a:ext uri="{FF2B5EF4-FFF2-40B4-BE49-F238E27FC236}">
                <a16:creationId xmlns:a16="http://schemas.microsoft.com/office/drawing/2014/main" id="{11420637-3F76-6E6F-B829-A40EEF550B17}"/>
              </a:ext>
            </a:extLst>
          </p:cNvPr>
          <p:cNvSpPr txBox="1"/>
          <p:nvPr/>
        </p:nvSpPr>
        <p:spPr>
          <a:xfrm>
            <a:off x="0" y="1027190"/>
            <a:ext cx="9144000" cy="2631490"/>
          </a:xfrm>
          <a:prstGeom prst="rect">
            <a:avLst/>
          </a:prstGeom>
          <a:noFill/>
        </p:spPr>
        <p:txBody>
          <a:bodyPr wrap="square">
            <a:spAutoFit/>
          </a:bodyPr>
          <a:lstStyle/>
          <a:p>
            <a:r>
              <a:rPr lang="en-US" sz="2000" b="1" dirty="0">
                <a:solidFill>
                  <a:srgbClr val="0070C0"/>
                </a:solidFill>
                <a:effectLst/>
                <a:latin typeface="Palatino Linotype" panose="02040502050505030304" pitchFamily="18" charset="0"/>
              </a:rPr>
              <a:t>For which time frame should we target for our Summer Training?</a:t>
            </a:r>
          </a:p>
          <a:p>
            <a:endParaRPr lang="en-US" sz="2000" b="1" dirty="0">
              <a:solidFill>
                <a:srgbClr val="000000"/>
              </a:solidFill>
              <a:effectLst/>
              <a:latin typeface="Palatino Linotype" panose="02040502050505030304" pitchFamily="18" charset="0"/>
            </a:endParaRPr>
          </a:p>
          <a:p>
            <a:r>
              <a:rPr lang="en-US" sz="2000" b="1" dirty="0">
                <a:latin typeface="Palatino Linotype" panose="02040502050505030304" pitchFamily="18" charset="0"/>
              </a:rPr>
              <a:t>The earliest date for 2024:</a:t>
            </a:r>
            <a:r>
              <a:rPr lang="en-US" sz="2000" dirty="0">
                <a:latin typeface="Palatino Linotype" panose="02040502050505030304" pitchFamily="18" charset="0"/>
              </a:rPr>
              <a:t> </a:t>
            </a:r>
            <a:r>
              <a:rPr lang="en-US" sz="2000" b="1" dirty="0">
                <a:solidFill>
                  <a:srgbClr val="C00000"/>
                </a:solidFill>
                <a:latin typeface="Palatino Linotype" panose="02040502050505030304" pitchFamily="18" charset="0"/>
              </a:rPr>
              <a:t>03-June- 2025 (DO NOT FORGET two-week rule!!!)</a:t>
            </a:r>
          </a:p>
          <a:p>
            <a:pPr marL="0" indent="14288" algn="ctr">
              <a:spcBef>
                <a:spcPts val="1500"/>
              </a:spcBef>
              <a:buNone/>
            </a:pPr>
            <a:r>
              <a:rPr lang="en-US" sz="2000" b="1" dirty="0">
                <a:latin typeface="Palatino Linotype" panose="02040502050505030304" pitchFamily="18" charset="0"/>
              </a:rPr>
              <a:t>Deadline to start the application process</a:t>
            </a:r>
            <a:r>
              <a:rPr lang="en-US" sz="2000" dirty="0">
                <a:latin typeface="Palatino Linotype" panose="02040502050505030304" pitchFamily="18" charset="0"/>
              </a:rPr>
              <a:t>: </a:t>
            </a:r>
            <a:r>
              <a:rPr lang="en-US" sz="2000" b="1" dirty="0">
                <a:solidFill>
                  <a:srgbClr val="C00000"/>
                </a:solidFill>
                <a:latin typeface="Palatino Linotype" panose="02040502050505030304" pitchFamily="18" charset="0"/>
              </a:rPr>
              <a:t>11-August-2025</a:t>
            </a:r>
          </a:p>
          <a:p>
            <a:pPr marL="0" indent="14288" algn="ctr">
              <a:spcBef>
                <a:spcPts val="1500"/>
              </a:spcBef>
              <a:buNone/>
            </a:pPr>
            <a:r>
              <a:rPr lang="en-US" sz="2000" b="1" dirty="0">
                <a:latin typeface="Palatino Linotype" panose="02040502050505030304" pitchFamily="18" charset="0"/>
              </a:rPr>
              <a:t>Deadline for the beginning of the Summer Training</a:t>
            </a:r>
            <a:r>
              <a:rPr lang="en-US" sz="2000" dirty="0">
                <a:latin typeface="Palatino Linotype" panose="02040502050505030304" pitchFamily="18" charset="0"/>
              </a:rPr>
              <a:t>: </a:t>
            </a:r>
            <a:r>
              <a:rPr lang="en-US" sz="2000" b="1" dirty="0">
                <a:solidFill>
                  <a:srgbClr val="C00000"/>
                </a:solidFill>
                <a:latin typeface="Palatino Linotype" panose="02040502050505030304" pitchFamily="18" charset="0"/>
              </a:rPr>
              <a:t>18-August-2025</a:t>
            </a:r>
          </a:p>
          <a:p>
            <a:endParaRPr lang="en-US" sz="2000" dirty="0">
              <a:latin typeface="Palatino Linotype" panose="02040502050505030304" pitchFamily="18" charset="0"/>
            </a:endParaRPr>
          </a:p>
          <a:p>
            <a:endParaRPr lang="en-US" sz="2000" dirty="0">
              <a:solidFill>
                <a:srgbClr val="000000"/>
              </a:solidFill>
              <a:effectLst/>
              <a:latin typeface="Palatino Linotype" panose="02040502050505030304" pitchFamily="18" charset="0"/>
            </a:endParaRPr>
          </a:p>
        </p:txBody>
      </p:sp>
      <p:sp>
        <p:nvSpPr>
          <p:cNvPr id="10" name="TextBox 9">
            <a:extLst>
              <a:ext uri="{FF2B5EF4-FFF2-40B4-BE49-F238E27FC236}">
                <a16:creationId xmlns:a16="http://schemas.microsoft.com/office/drawing/2014/main" id="{94EB2646-0634-64F2-123E-39FBDE0DF7FE}"/>
              </a:ext>
            </a:extLst>
          </p:cNvPr>
          <p:cNvSpPr txBox="1"/>
          <p:nvPr/>
        </p:nvSpPr>
        <p:spPr>
          <a:xfrm>
            <a:off x="81280" y="3584874"/>
            <a:ext cx="8981440" cy="2923877"/>
          </a:xfrm>
          <a:prstGeom prst="rect">
            <a:avLst/>
          </a:prstGeom>
          <a:noFill/>
        </p:spPr>
        <p:txBody>
          <a:bodyPr wrap="square">
            <a:spAutoFit/>
          </a:bodyPr>
          <a:lstStyle/>
          <a:p>
            <a:pPr>
              <a:spcBef>
                <a:spcPts val="1200"/>
              </a:spcBef>
            </a:pPr>
            <a:r>
              <a:rPr lang="en-US" sz="2000" b="1" dirty="0">
                <a:solidFill>
                  <a:srgbClr val="00529F"/>
                </a:solidFill>
                <a:effectLst/>
                <a:latin typeface="Palatino Linotype" panose="02040502050505030304" pitchFamily="18" charset="0"/>
              </a:rPr>
              <a:t>Whom should I contact for my questions related to Summer Training?</a:t>
            </a:r>
            <a:endParaRPr lang="en-US" sz="2000" dirty="0">
              <a:solidFill>
                <a:srgbClr val="00529F"/>
              </a:solidFill>
              <a:effectLst/>
              <a:latin typeface="Palatino Linotype" panose="02040502050505030304" pitchFamily="18" charset="0"/>
            </a:endParaRPr>
          </a:p>
          <a:p>
            <a:pPr marL="225425" indent="-225425">
              <a:spcBef>
                <a:spcPts val="1200"/>
              </a:spcBef>
              <a:buFont typeface="Courier New" panose="02070309020205020404" pitchFamily="49" charset="0"/>
              <a:buChar char="o"/>
            </a:pPr>
            <a:r>
              <a:rPr lang="en-US" dirty="0">
                <a:solidFill>
                  <a:srgbClr val="000000"/>
                </a:solidFill>
                <a:effectLst/>
                <a:latin typeface="Palatino Linotype" panose="02040502050505030304" pitchFamily="18" charset="0"/>
              </a:rPr>
              <a:t>If you have questions related to the Summer Training application, insurance for work-related accidents and occupational diseases, documents to be signed by the Associate Dean, etc. you need to send an e-mail to </a:t>
            </a:r>
            <a:r>
              <a:rPr lang="en-US" b="1" dirty="0" err="1">
                <a:solidFill>
                  <a:srgbClr val="C00000"/>
                </a:solidFill>
                <a:effectLst/>
                <a:latin typeface="Courier New" panose="02070309020205020404" pitchFamily="49" charset="0"/>
                <a:cs typeface="Courier New" panose="02070309020205020404" pitchFamily="49" charset="0"/>
              </a:rPr>
              <a:t>mfstaj@bilkent.edu.tr</a:t>
            </a:r>
            <a:r>
              <a:rPr lang="en-US" dirty="0">
                <a:solidFill>
                  <a:srgbClr val="0B4CB4"/>
                </a:solidFill>
                <a:effectLst/>
                <a:latin typeface="Palatino Linotype" panose="02040502050505030304" pitchFamily="18" charset="0"/>
              </a:rPr>
              <a:t> </a:t>
            </a:r>
            <a:r>
              <a:rPr lang="en-US" dirty="0">
                <a:solidFill>
                  <a:srgbClr val="000000"/>
                </a:solidFill>
                <a:effectLst/>
                <a:latin typeface="Palatino Linotype" panose="02040502050505030304" pitchFamily="18" charset="0"/>
              </a:rPr>
              <a:t>and you </a:t>
            </a:r>
            <a:r>
              <a:rPr lang="en-US" u="sng" dirty="0">
                <a:solidFill>
                  <a:srgbClr val="000000"/>
                </a:solidFill>
                <a:effectLst/>
                <a:latin typeface="Palatino Linotype" panose="02040502050505030304" pitchFamily="18" charset="0"/>
              </a:rPr>
              <a:t>SHOULD NOT be sending e-mails to individuals.</a:t>
            </a:r>
          </a:p>
          <a:p>
            <a:pPr marL="225425" indent="-225425">
              <a:spcBef>
                <a:spcPts val="1200"/>
              </a:spcBef>
              <a:buFont typeface="Courier New" panose="02070309020205020404" pitchFamily="49" charset="0"/>
              <a:buChar char="o"/>
            </a:pPr>
            <a:r>
              <a:rPr lang="en-US" dirty="0">
                <a:solidFill>
                  <a:srgbClr val="000000"/>
                </a:solidFill>
                <a:effectLst/>
                <a:latin typeface="Palatino Linotype" panose="02040502050505030304" pitchFamily="18" charset="0"/>
              </a:rPr>
              <a:t>If your questions are related to what to expect from Summer Training, how to write the Summer Practice Report, or topics that require Departmental Approval (read this document carefully on these matters), etc. then you need to contact </a:t>
            </a:r>
            <a:r>
              <a:rPr lang="en-US" b="1" dirty="0">
                <a:solidFill>
                  <a:srgbClr val="000000"/>
                </a:solidFill>
                <a:effectLst/>
                <a:latin typeface="Palatino Linotype" panose="02040502050505030304" pitchFamily="18" charset="0"/>
              </a:rPr>
              <a:t>Department Summer Training Coordinators</a:t>
            </a:r>
            <a:r>
              <a:rPr lang="en-US" dirty="0">
                <a:solidFill>
                  <a:srgbClr val="000000"/>
                </a:solidFill>
                <a:effectLst/>
                <a:latin typeface="Palatino Linotype" panose="02040502050505030304" pitchFamily="18" charset="0"/>
              </a:rPr>
              <a:t> or </a:t>
            </a:r>
            <a:r>
              <a:rPr lang="en-US" b="1" dirty="0">
                <a:solidFill>
                  <a:srgbClr val="000000"/>
                </a:solidFill>
                <a:effectLst/>
                <a:latin typeface="Palatino Linotype" panose="02040502050505030304" pitchFamily="18" charset="0"/>
              </a:rPr>
              <a:t>Department Administrative Assistants</a:t>
            </a:r>
            <a:r>
              <a:rPr lang="en-US" dirty="0">
                <a:solidFill>
                  <a:srgbClr val="000000"/>
                </a:solidFill>
                <a:effectLst/>
                <a:latin typeface="Palatino Linotype" panose="02040502050505030304" pitchFamily="18" charset="0"/>
              </a:rPr>
              <a:t>.</a:t>
            </a:r>
          </a:p>
        </p:txBody>
      </p:sp>
    </p:spTree>
    <p:extLst>
      <p:ext uri="{BB962C8B-B14F-4D97-AF65-F5344CB8AC3E}">
        <p14:creationId xmlns:p14="http://schemas.microsoft.com/office/powerpoint/2010/main" val="3566651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9894"/>
            <a:ext cx="8229600" cy="598714"/>
          </a:xfrm>
        </p:spPr>
        <p:txBody>
          <a:bodyPr/>
          <a:lstStyle/>
          <a:p>
            <a:r>
              <a:rPr lang="en-US" b="1" dirty="0">
                <a:solidFill>
                  <a:schemeClr val="bg1"/>
                </a:solidFill>
                <a:latin typeface="Palatino Linotype" panose="02040502050505030304" pitchFamily="18" charset="0"/>
              </a:rPr>
              <a:t>Frequently Asked Questions</a:t>
            </a:r>
          </a:p>
        </p:txBody>
      </p:sp>
      <p:sp>
        <p:nvSpPr>
          <p:cNvPr id="5" name="Slide Number Placeholder 4">
            <a:extLst>
              <a:ext uri="{FF2B5EF4-FFF2-40B4-BE49-F238E27FC236}">
                <a16:creationId xmlns:a16="http://schemas.microsoft.com/office/drawing/2014/main" id="{2E7B1AAF-FC1B-4530-81EF-0B1902556E73}"/>
              </a:ext>
            </a:extLst>
          </p:cNvPr>
          <p:cNvSpPr>
            <a:spLocks noGrp="1"/>
          </p:cNvSpPr>
          <p:nvPr>
            <p:ph type="sldNum" sz="quarter" idx="12"/>
          </p:nvPr>
        </p:nvSpPr>
        <p:spPr/>
        <p:txBody>
          <a:bodyPr/>
          <a:lstStyle/>
          <a:p>
            <a:fld id="{55C05EF7-631F-C84E-8FE8-522F3067E09A}" type="slidenum">
              <a:rPr lang="en-US" smtClean="0"/>
              <a:t>12</a:t>
            </a:fld>
            <a:endParaRPr lang="en-US" dirty="0"/>
          </a:p>
        </p:txBody>
      </p:sp>
      <p:sp>
        <p:nvSpPr>
          <p:cNvPr id="12" name="TextBox 11">
            <a:extLst>
              <a:ext uri="{FF2B5EF4-FFF2-40B4-BE49-F238E27FC236}">
                <a16:creationId xmlns:a16="http://schemas.microsoft.com/office/drawing/2014/main" id="{621A4F07-F12C-5D04-7203-AFF66BC71844}"/>
              </a:ext>
            </a:extLst>
          </p:cNvPr>
          <p:cNvSpPr txBox="1"/>
          <p:nvPr/>
        </p:nvSpPr>
        <p:spPr>
          <a:xfrm>
            <a:off x="0" y="948955"/>
            <a:ext cx="8869135" cy="2400657"/>
          </a:xfrm>
          <a:prstGeom prst="rect">
            <a:avLst/>
          </a:prstGeom>
          <a:noFill/>
        </p:spPr>
        <p:txBody>
          <a:bodyPr wrap="square">
            <a:spAutoFit/>
          </a:bodyPr>
          <a:lstStyle/>
          <a:p>
            <a:pPr>
              <a:spcBef>
                <a:spcPts val="1200"/>
              </a:spcBef>
            </a:pPr>
            <a:r>
              <a:rPr lang="en-US" sz="2000" b="1" dirty="0">
                <a:solidFill>
                  <a:srgbClr val="00529F"/>
                </a:solidFill>
                <a:effectLst/>
                <a:latin typeface="Palatino Linotype" panose="02040502050505030304" pitchFamily="18" charset="0"/>
              </a:rPr>
              <a:t>How can I contact the Administrative Assistants for matters regarding Summer Training applications?</a:t>
            </a:r>
            <a:endParaRPr lang="en-US" sz="2000" dirty="0">
              <a:solidFill>
                <a:srgbClr val="00529F"/>
              </a:solidFill>
              <a:effectLst/>
              <a:latin typeface="Palatino Linotype" panose="02040502050505030304" pitchFamily="18" charset="0"/>
            </a:endParaRPr>
          </a:p>
          <a:p>
            <a:pPr marL="285750" indent="-285750">
              <a:spcBef>
                <a:spcPts val="1200"/>
              </a:spcBef>
              <a:buFont typeface="Courier New" panose="02070309020205020404" pitchFamily="49" charset="0"/>
              <a:buChar char="o"/>
            </a:pPr>
            <a:r>
              <a:rPr lang="en-US" dirty="0">
                <a:solidFill>
                  <a:srgbClr val="000000"/>
                </a:solidFill>
                <a:effectLst/>
                <a:latin typeface="Palatino Linotype" panose="02040502050505030304" pitchFamily="18" charset="0"/>
              </a:rPr>
              <a:t>The Dean’s office is the responsible </a:t>
            </a:r>
            <a:r>
              <a:rPr lang="en-US" dirty="0">
                <a:solidFill>
                  <a:srgbClr val="000000"/>
                </a:solidFill>
                <a:latin typeface="Palatino Linotype" panose="02040502050505030304" pitchFamily="18" charset="0"/>
              </a:rPr>
              <a:t>party for your Summer Training. </a:t>
            </a:r>
            <a:r>
              <a:rPr lang="en-US" dirty="0">
                <a:solidFill>
                  <a:srgbClr val="000000"/>
                </a:solidFill>
                <a:effectLst/>
                <a:latin typeface="Palatino Linotype" panose="02040502050505030304" pitchFamily="18" charset="0"/>
              </a:rPr>
              <a:t>At the Dean’s office, the two following staff members are the administrative assistants assigned to Summer Training-related matters</a:t>
            </a:r>
            <a:r>
              <a:rPr lang="en-US" dirty="0">
                <a:solidFill>
                  <a:srgbClr val="000000"/>
                </a:solidFill>
                <a:latin typeface="Palatino Linotype" panose="02040502050505030304" pitchFamily="18" charset="0"/>
              </a:rPr>
              <a:t>.</a:t>
            </a:r>
            <a:endParaRPr lang="en-US" dirty="0">
              <a:solidFill>
                <a:srgbClr val="000000"/>
              </a:solidFill>
              <a:effectLst/>
              <a:latin typeface="Palatino Linotype" panose="02040502050505030304" pitchFamily="18" charset="0"/>
            </a:endParaRPr>
          </a:p>
          <a:p>
            <a:pPr marL="285750" indent="-285750">
              <a:spcBef>
                <a:spcPts val="1200"/>
              </a:spcBef>
              <a:buFont typeface="Courier New" panose="02070309020205020404" pitchFamily="49" charset="0"/>
              <a:buChar char="o"/>
            </a:pPr>
            <a:r>
              <a:rPr lang="en-US" sz="1800" b="1" dirty="0">
                <a:solidFill>
                  <a:srgbClr val="C00000"/>
                </a:solidFill>
                <a:latin typeface="Palatino Linotype" panose="02040502050505030304" pitchFamily="18" charset="0"/>
              </a:rPr>
              <a:t>Ms. </a:t>
            </a:r>
            <a:r>
              <a:rPr lang="en-US" sz="1800" b="1" dirty="0" err="1">
                <a:solidFill>
                  <a:srgbClr val="C00000"/>
                </a:solidFill>
                <a:latin typeface="Palatino Linotype" panose="02040502050505030304" pitchFamily="18" charset="0"/>
              </a:rPr>
              <a:t>Gizem</a:t>
            </a:r>
            <a:r>
              <a:rPr lang="en-US" sz="1800" b="1" dirty="0">
                <a:solidFill>
                  <a:srgbClr val="C00000"/>
                </a:solidFill>
                <a:latin typeface="Palatino Linotype" panose="02040502050505030304" pitchFamily="18" charset="0"/>
              </a:rPr>
              <a:t> </a:t>
            </a:r>
            <a:r>
              <a:rPr lang="en-US" sz="1800" b="1" dirty="0" err="1">
                <a:solidFill>
                  <a:srgbClr val="C00000"/>
                </a:solidFill>
                <a:latin typeface="Palatino Linotype" panose="02040502050505030304" pitchFamily="18" charset="0"/>
              </a:rPr>
              <a:t>Ballı</a:t>
            </a:r>
            <a:r>
              <a:rPr lang="en-US" sz="1800" dirty="0">
                <a:latin typeface="Palatino Linotype" panose="02040502050505030304" pitchFamily="18" charset="0"/>
              </a:rPr>
              <a:t> and </a:t>
            </a:r>
            <a:r>
              <a:rPr lang="en-US" sz="1800" b="1" dirty="0">
                <a:solidFill>
                  <a:srgbClr val="C00000"/>
                </a:solidFill>
                <a:latin typeface="Palatino Linotype" panose="02040502050505030304" pitchFamily="18" charset="0"/>
              </a:rPr>
              <a:t>Mr. </a:t>
            </a:r>
            <a:r>
              <a:rPr lang="en-US" sz="1800" b="1" dirty="0" err="1">
                <a:solidFill>
                  <a:srgbClr val="C00000"/>
                </a:solidFill>
                <a:latin typeface="Palatino Linotype" panose="02040502050505030304" pitchFamily="18" charset="0"/>
              </a:rPr>
              <a:t>İlkan</a:t>
            </a:r>
            <a:r>
              <a:rPr lang="en-US" sz="1800" b="1" dirty="0">
                <a:solidFill>
                  <a:srgbClr val="C00000"/>
                </a:solidFill>
                <a:latin typeface="Palatino Linotype" panose="02040502050505030304" pitchFamily="18" charset="0"/>
              </a:rPr>
              <a:t> Sara </a:t>
            </a:r>
            <a:r>
              <a:rPr lang="en-US" dirty="0">
                <a:solidFill>
                  <a:srgbClr val="000000"/>
                </a:solidFill>
                <a:effectLst/>
                <a:latin typeface="Palatino Linotype" panose="02040502050505030304" pitchFamily="18" charset="0"/>
              </a:rPr>
              <a:t>, both of whom will be responding to e-mails sent to </a:t>
            </a:r>
            <a:r>
              <a:rPr lang="en-US" b="1" dirty="0" err="1">
                <a:solidFill>
                  <a:srgbClr val="C00000"/>
                </a:solidFill>
                <a:effectLst/>
                <a:latin typeface="Courier New" panose="02070309020205020404" pitchFamily="49" charset="0"/>
                <a:cs typeface="Courier New" panose="02070309020205020404" pitchFamily="49" charset="0"/>
              </a:rPr>
              <a:t>mfstaj@bilkent.edu.tr</a:t>
            </a:r>
            <a:r>
              <a:rPr lang="en-US" b="1" dirty="0">
                <a:solidFill>
                  <a:srgbClr val="C00000"/>
                </a:solidFill>
                <a:effectLst/>
                <a:latin typeface="Courier New" panose="02070309020205020404" pitchFamily="49" charset="0"/>
                <a:cs typeface="Courier New" panose="02070309020205020404" pitchFamily="49" charset="0"/>
              </a:rPr>
              <a:t>.</a:t>
            </a:r>
          </a:p>
        </p:txBody>
      </p:sp>
      <p:sp>
        <p:nvSpPr>
          <p:cNvPr id="3" name="TextBox 2">
            <a:extLst>
              <a:ext uri="{FF2B5EF4-FFF2-40B4-BE49-F238E27FC236}">
                <a16:creationId xmlns:a16="http://schemas.microsoft.com/office/drawing/2014/main" id="{7C4606C0-2168-D377-BC50-D0B1EF79D902}"/>
              </a:ext>
            </a:extLst>
          </p:cNvPr>
          <p:cNvSpPr txBox="1"/>
          <p:nvPr/>
        </p:nvSpPr>
        <p:spPr>
          <a:xfrm>
            <a:off x="0" y="3341191"/>
            <a:ext cx="9278092" cy="1723549"/>
          </a:xfrm>
          <a:prstGeom prst="rect">
            <a:avLst/>
          </a:prstGeom>
          <a:noFill/>
        </p:spPr>
        <p:txBody>
          <a:bodyPr wrap="square" rtlCol="0">
            <a:spAutoFit/>
          </a:bodyPr>
          <a:lstStyle/>
          <a:p>
            <a:pPr>
              <a:spcBef>
                <a:spcPts val="1200"/>
              </a:spcBef>
            </a:pPr>
            <a:r>
              <a:rPr lang="en-US" sz="2000" b="1" dirty="0">
                <a:solidFill>
                  <a:srgbClr val="00529F"/>
                </a:solidFill>
                <a:effectLst/>
                <a:latin typeface="Palatino Linotype" panose="02040502050505030304" pitchFamily="18" charset="0"/>
              </a:rPr>
              <a:t>Could we do mandatory Summer Training at our own department</a:t>
            </a:r>
            <a:r>
              <a:rPr lang="en-US" sz="2000" dirty="0">
                <a:solidFill>
                  <a:srgbClr val="00529F"/>
                </a:solidFill>
                <a:latin typeface="Palatino Linotype" panose="02040502050505030304" pitchFamily="18" charset="0"/>
              </a:rPr>
              <a:t> </a:t>
            </a:r>
            <a:r>
              <a:rPr lang="en-US" sz="2000" b="1" dirty="0">
                <a:solidFill>
                  <a:srgbClr val="00529F"/>
                </a:solidFill>
                <a:effectLst/>
                <a:latin typeface="Palatino Linotype" panose="02040502050505030304" pitchFamily="18" charset="0"/>
              </a:rPr>
              <a:t>with a Faculty Member or at another University in </a:t>
            </a:r>
            <a:r>
              <a:rPr lang="en-US" sz="2000" b="1" dirty="0" err="1">
                <a:solidFill>
                  <a:srgbClr val="00529F"/>
                </a:solidFill>
                <a:effectLst/>
                <a:latin typeface="Palatino Linotype" panose="02040502050505030304" pitchFamily="18" charset="0"/>
              </a:rPr>
              <a:t>Türkiye</a:t>
            </a:r>
            <a:r>
              <a:rPr lang="en-US" sz="2000" b="1" dirty="0">
                <a:solidFill>
                  <a:srgbClr val="00529F"/>
                </a:solidFill>
                <a:effectLst/>
                <a:latin typeface="Palatino Linotype" panose="02040502050505030304" pitchFamily="18" charset="0"/>
              </a:rPr>
              <a:t>? Could we do mandatory Summer Training at a Research Center in</a:t>
            </a:r>
            <a:r>
              <a:rPr lang="en-US" sz="2000" dirty="0">
                <a:solidFill>
                  <a:srgbClr val="00529F"/>
                </a:solidFill>
                <a:latin typeface="Palatino Linotype" panose="02040502050505030304" pitchFamily="18" charset="0"/>
              </a:rPr>
              <a:t> </a:t>
            </a:r>
            <a:r>
              <a:rPr lang="en-US" sz="2000" b="1" dirty="0" err="1">
                <a:solidFill>
                  <a:srgbClr val="00529F"/>
                </a:solidFill>
                <a:effectLst/>
                <a:latin typeface="Palatino Linotype" panose="02040502050505030304" pitchFamily="18" charset="0"/>
              </a:rPr>
              <a:t>Türkiye</a:t>
            </a:r>
            <a:r>
              <a:rPr lang="en-US" sz="2000" b="1" dirty="0">
                <a:solidFill>
                  <a:srgbClr val="00529F"/>
                </a:solidFill>
                <a:effectLst/>
                <a:latin typeface="Palatino Linotype" panose="02040502050505030304" pitchFamily="18" charset="0"/>
              </a:rPr>
              <a:t> or at a University abroad?</a:t>
            </a:r>
            <a:endParaRPr lang="en-US" sz="2000" dirty="0">
              <a:solidFill>
                <a:srgbClr val="000000"/>
              </a:solidFill>
              <a:effectLst/>
              <a:latin typeface="Palatino Linotype" panose="02040502050505030304" pitchFamily="18" charset="0"/>
            </a:endParaRPr>
          </a:p>
          <a:p>
            <a:pPr marL="285750" indent="-285750">
              <a:spcBef>
                <a:spcPts val="1200"/>
              </a:spcBef>
              <a:buFont typeface="Courier New" panose="02070309020205020404" pitchFamily="49" charset="0"/>
              <a:buChar char="o"/>
            </a:pPr>
            <a:r>
              <a:rPr lang="en-US" dirty="0">
                <a:solidFill>
                  <a:srgbClr val="000000"/>
                </a:solidFill>
                <a:effectLst/>
                <a:latin typeface="Palatino Linotype" panose="02040502050505030304" pitchFamily="18" charset="0"/>
              </a:rPr>
              <a:t>On these matters, Departments have different strategies, please contact your Department Coordinator on this matter!</a:t>
            </a:r>
          </a:p>
        </p:txBody>
      </p:sp>
      <p:sp>
        <p:nvSpPr>
          <p:cNvPr id="4" name="TextBox 3">
            <a:extLst>
              <a:ext uri="{FF2B5EF4-FFF2-40B4-BE49-F238E27FC236}">
                <a16:creationId xmlns:a16="http://schemas.microsoft.com/office/drawing/2014/main" id="{6111B505-D959-1981-FE80-96297CA91189}"/>
              </a:ext>
            </a:extLst>
          </p:cNvPr>
          <p:cNvSpPr txBox="1"/>
          <p:nvPr/>
        </p:nvSpPr>
        <p:spPr>
          <a:xfrm>
            <a:off x="18308" y="5049500"/>
            <a:ext cx="9278092" cy="1508105"/>
          </a:xfrm>
          <a:prstGeom prst="rect">
            <a:avLst/>
          </a:prstGeom>
          <a:noFill/>
        </p:spPr>
        <p:txBody>
          <a:bodyPr wrap="square">
            <a:spAutoFit/>
          </a:bodyPr>
          <a:lstStyle/>
          <a:p>
            <a:r>
              <a:rPr lang="en-US" sz="2000" b="1" dirty="0">
                <a:solidFill>
                  <a:srgbClr val="00529F"/>
                </a:solidFill>
                <a:effectLst/>
                <a:latin typeface="Palatino Linotype" panose="02040502050505030304" pitchFamily="18" charset="0"/>
              </a:rPr>
              <a:t>Could we do online (remote) Summer training?</a:t>
            </a:r>
            <a:endParaRPr lang="en-US" sz="2000" dirty="0">
              <a:solidFill>
                <a:srgbClr val="00529F"/>
              </a:solidFill>
              <a:effectLst/>
              <a:latin typeface="Palatino Linotype" panose="02040502050505030304" pitchFamily="18" charset="0"/>
            </a:endParaRPr>
          </a:p>
          <a:p>
            <a:pPr marL="285750" indent="-285750">
              <a:buFont typeface="Courier New" panose="02070309020205020404" pitchFamily="49" charset="0"/>
              <a:buChar char="o"/>
            </a:pPr>
            <a:r>
              <a:rPr lang="en-US" dirty="0">
                <a:solidFill>
                  <a:srgbClr val="000000"/>
                </a:solidFill>
                <a:effectLst/>
                <a:latin typeface="Palatino Linotype" panose="02040502050505030304" pitchFamily="18" charset="0"/>
              </a:rPr>
              <a:t>As a general principle, students are expected to pursue on-site Summer Training at a company. However, the Departments may allow online Summer Training for Summer 2025 for certain cases. </a:t>
            </a:r>
          </a:p>
          <a:p>
            <a:pPr marL="285750" indent="-285750">
              <a:buFont typeface="Courier New" panose="02070309020205020404" pitchFamily="49" charset="0"/>
              <a:buChar char="o"/>
            </a:pPr>
            <a:r>
              <a:rPr lang="en-US" dirty="0">
                <a:solidFill>
                  <a:srgbClr val="000000"/>
                </a:solidFill>
                <a:effectLst/>
                <a:latin typeface="Palatino Linotype" panose="02040502050505030304" pitchFamily="18" charset="0"/>
              </a:rPr>
              <a:t>An exception is </a:t>
            </a:r>
            <a:r>
              <a:rPr lang="en-US" dirty="0" err="1">
                <a:solidFill>
                  <a:srgbClr val="000000"/>
                </a:solidFill>
                <a:effectLst/>
                <a:latin typeface="Palatino Linotype" panose="02040502050505030304" pitchFamily="18" charset="0"/>
              </a:rPr>
              <a:t>ME299</a:t>
            </a:r>
            <a:r>
              <a:rPr lang="en-US" dirty="0">
                <a:solidFill>
                  <a:srgbClr val="000000"/>
                </a:solidFill>
                <a:effectLst/>
                <a:latin typeface="Palatino Linotype" panose="02040502050505030304" pitchFamily="18" charset="0"/>
              </a:rPr>
              <a:t> which has a stringent requirement on on-site Summer training.</a:t>
            </a:r>
          </a:p>
        </p:txBody>
      </p:sp>
    </p:spTree>
    <p:extLst>
      <p:ext uri="{BB962C8B-B14F-4D97-AF65-F5344CB8AC3E}">
        <p14:creationId xmlns:p14="http://schemas.microsoft.com/office/powerpoint/2010/main" val="278984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9894"/>
            <a:ext cx="8229600" cy="598714"/>
          </a:xfrm>
        </p:spPr>
        <p:txBody>
          <a:bodyPr/>
          <a:lstStyle/>
          <a:p>
            <a:r>
              <a:rPr lang="en-US" b="1" dirty="0">
                <a:solidFill>
                  <a:schemeClr val="bg1"/>
                </a:solidFill>
                <a:latin typeface="Palatino Linotype" panose="02040502050505030304" pitchFamily="18" charset="0"/>
              </a:rPr>
              <a:t>Frequently Asked Questions</a:t>
            </a:r>
          </a:p>
        </p:txBody>
      </p:sp>
      <p:sp>
        <p:nvSpPr>
          <p:cNvPr id="5" name="Slide Number Placeholder 4">
            <a:extLst>
              <a:ext uri="{FF2B5EF4-FFF2-40B4-BE49-F238E27FC236}">
                <a16:creationId xmlns:a16="http://schemas.microsoft.com/office/drawing/2014/main" id="{2E7B1AAF-FC1B-4530-81EF-0B1902556E73}"/>
              </a:ext>
            </a:extLst>
          </p:cNvPr>
          <p:cNvSpPr>
            <a:spLocks noGrp="1"/>
          </p:cNvSpPr>
          <p:nvPr>
            <p:ph type="sldNum" sz="quarter" idx="12"/>
          </p:nvPr>
        </p:nvSpPr>
        <p:spPr/>
        <p:txBody>
          <a:bodyPr/>
          <a:lstStyle/>
          <a:p>
            <a:fld id="{55C05EF7-631F-C84E-8FE8-522F3067E09A}" type="slidenum">
              <a:rPr lang="en-US" smtClean="0"/>
              <a:t>13</a:t>
            </a:fld>
            <a:endParaRPr lang="en-US" dirty="0"/>
          </a:p>
        </p:txBody>
      </p:sp>
      <p:sp>
        <p:nvSpPr>
          <p:cNvPr id="7" name="TextBox 6">
            <a:extLst>
              <a:ext uri="{FF2B5EF4-FFF2-40B4-BE49-F238E27FC236}">
                <a16:creationId xmlns:a16="http://schemas.microsoft.com/office/drawing/2014/main" id="{FE953AE8-FA4C-3BF6-CAA2-502506CF825C}"/>
              </a:ext>
            </a:extLst>
          </p:cNvPr>
          <p:cNvSpPr txBox="1"/>
          <p:nvPr/>
        </p:nvSpPr>
        <p:spPr>
          <a:xfrm>
            <a:off x="87812" y="1049541"/>
            <a:ext cx="9193348" cy="2308324"/>
          </a:xfrm>
          <a:prstGeom prst="rect">
            <a:avLst/>
          </a:prstGeom>
          <a:noFill/>
        </p:spPr>
        <p:txBody>
          <a:bodyPr wrap="square">
            <a:spAutoFit/>
          </a:bodyPr>
          <a:lstStyle/>
          <a:p>
            <a:pPr>
              <a:spcBef>
                <a:spcPts val="1200"/>
              </a:spcBef>
            </a:pPr>
            <a:r>
              <a:rPr lang="en-US" sz="2000" b="1" dirty="0">
                <a:solidFill>
                  <a:srgbClr val="00529F"/>
                </a:solidFill>
                <a:effectLst/>
                <a:latin typeface="Palatino Linotype" panose="02040502050505030304" pitchFamily="18" charset="0"/>
              </a:rPr>
              <a:t>Do I need to use the system for voluntary internships?</a:t>
            </a:r>
            <a:endParaRPr lang="en-US" sz="2000" dirty="0">
              <a:solidFill>
                <a:srgbClr val="00529F"/>
              </a:solidFill>
              <a:effectLst/>
              <a:latin typeface="Palatino Linotype" panose="02040502050505030304" pitchFamily="18" charset="0"/>
            </a:endParaRPr>
          </a:p>
          <a:p>
            <a:pPr marL="285750" indent="-285750">
              <a:spcBef>
                <a:spcPts val="1200"/>
              </a:spcBef>
              <a:buFont typeface="Courier New" panose="02070309020205020404" pitchFamily="49" charset="0"/>
              <a:buChar char="o"/>
            </a:pPr>
            <a:r>
              <a:rPr lang="en-US" dirty="0">
                <a:solidFill>
                  <a:srgbClr val="000000"/>
                </a:solidFill>
                <a:effectLst/>
                <a:latin typeface="Palatino Linotype" panose="02040502050505030304" pitchFamily="18" charset="0"/>
              </a:rPr>
              <a:t>YES, and you should indicate that your training is a voluntary internship.  </a:t>
            </a:r>
            <a:endParaRPr lang="en-US" dirty="0">
              <a:solidFill>
                <a:srgbClr val="000000"/>
              </a:solidFill>
              <a:latin typeface="Palatino Linotype" panose="02040502050505030304" pitchFamily="18" charset="0"/>
            </a:endParaRPr>
          </a:p>
          <a:p>
            <a:pPr>
              <a:spcBef>
                <a:spcPts val="1200"/>
              </a:spcBef>
            </a:pPr>
            <a:r>
              <a:rPr lang="en-US" sz="2000" b="1" dirty="0">
                <a:solidFill>
                  <a:srgbClr val="00529F"/>
                </a:solidFill>
                <a:effectLst/>
                <a:latin typeface="Palatino Linotype" panose="02040502050505030304" pitchFamily="18" charset="0"/>
              </a:rPr>
              <a:t>Whom should we contact regarding the Summer Training-related courses </a:t>
            </a:r>
            <a:r>
              <a:rPr lang="en-US" sz="2000" b="1" dirty="0" err="1">
                <a:solidFill>
                  <a:srgbClr val="00529F"/>
                </a:solidFill>
                <a:effectLst/>
                <a:latin typeface="Palatino Linotype" panose="02040502050505030304" pitchFamily="18" charset="0"/>
              </a:rPr>
              <a:t>xx299</a:t>
            </a:r>
            <a:r>
              <a:rPr lang="en-US" sz="2000" b="1" dirty="0">
                <a:solidFill>
                  <a:srgbClr val="00529F"/>
                </a:solidFill>
                <a:latin typeface="Palatino Linotype" panose="02040502050505030304" pitchFamily="18" charset="0"/>
              </a:rPr>
              <a:t> </a:t>
            </a:r>
            <a:r>
              <a:rPr lang="en-US" sz="2000" b="1" dirty="0">
                <a:solidFill>
                  <a:srgbClr val="00529F"/>
                </a:solidFill>
                <a:effectLst/>
                <a:latin typeface="Palatino Linotype" panose="02040502050505030304" pitchFamily="18" charset="0"/>
              </a:rPr>
              <a:t>and </a:t>
            </a:r>
            <a:r>
              <a:rPr lang="en-US" sz="2000" b="1" dirty="0" err="1">
                <a:solidFill>
                  <a:srgbClr val="00529F"/>
                </a:solidFill>
                <a:effectLst/>
                <a:latin typeface="Palatino Linotype" panose="02040502050505030304" pitchFamily="18" charset="0"/>
              </a:rPr>
              <a:t>xx399</a:t>
            </a:r>
            <a:r>
              <a:rPr lang="en-US" sz="2000" b="1" dirty="0">
                <a:solidFill>
                  <a:srgbClr val="00529F"/>
                </a:solidFill>
                <a:effectLst/>
                <a:latin typeface="Palatino Linotype" panose="02040502050505030304" pitchFamily="18" charset="0"/>
              </a:rPr>
              <a:t>, prerequisites, Summer Practice reports, etc.?</a:t>
            </a:r>
            <a:endParaRPr lang="en-US" sz="2000" dirty="0">
              <a:solidFill>
                <a:srgbClr val="00529F"/>
              </a:solidFill>
              <a:effectLst/>
              <a:latin typeface="Palatino Linotype" panose="02040502050505030304" pitchFamily="18" charset="0"/>
            </a:endParaRPr>
          </a:p>
          <a:p>
            <a:pPr marL="285750" indent="-285750">
              <a:spcBef>
                <a:spcPts val="1200"/>
              </a:spcBef>
              <a:buFont typeface="Courier New" panose="02070309020205020404" pitchFamily="49" charset="0"/>
              <a:buChar char="o"/>
            </a:pPr>
            <a:r>
              <a:rPr lang="en-US" dirty="0">
                <a:solidFill>
                  <a:srgbClr val="000000"/>
                </a:solidFill>
                <a:effectLst/>
                <a:latin typeface="Palatino Linotype" panose="02040502050505030304" pitchFamily="18" charset="0"/>
              </a:rPr>
              <a:t>You need to contact your </a:t>
            </a:r>
            <a:r>
              <a:rPr lang="en-US" b="1" dirty="0">
                <a:solidFill>
                  <a:srgbClr val="000000"/>
                </a:solidFill>
                <a:effectLst/>
                <a:latin typeface="Palatino Linotype" panose="02040502050505030304" pitchFamily="18" charset="0"/>
              </a:rPr>
              <a:t>Department Coordinators </a:t>
            </a:r>
            <a:r>
              <a:rPr lang="en-US" dirty="0">
                <a:solidFill>
                  <a:srgbClr val="000000"/>
                </a:solidFill>
                <a:effectLst/>
                <a:latin typeface="Palatino Linotype" panose="02040502050505030304" pitchFamily="18" charset="0"/>
              </a:rPr>
              <a:t>and/or </a:t>
            </a:r>
            <a:r>
              <a:rPr lang="en-US" b="1" dirty="0">
                <a:solidFill>
                  <a:srgbClr val="000000"/>
                </a:solidFill>
                <a:effectLst/>
                <a:latin typeface="Palatino Linotype" panose="02040502050505030304" pitchFamily="18" charset="0"/>
              </a:rPr>
              <a:t>Department Administrative Assistants</a:t>
            </a:r>
            <a:r>
              <a:rPr lang="en-US" dirty="0">
                <a:solidFill>
                  <a:srgbClr val="000000"/>
                </a:solidFill>
                <a:effectLst/>
                <a:latin typeface="Palatino Linotype" panose="02040502050505030304" pitchFamily="18" charset="0"/>
              </a:rPr>
              <a:t>. </a:t>
            </a:r>
          </a:p>
        </p:txBody>
      </p:sp>
      <p:sp>
        <p:nvSpPr>
          <p:cNvPr id="8" name="TextBox 7">
            <a:extLst>
              <a:ext uri="{FF2B5EF4-FFF2-40B4-BE49-F238E27FC236}">
                <a16:creationId xmlns:a16="http://schemas.microsoft.com/office/drawing/2014/main" id="{0DAAD249-2201-A863-E23E-3D2F8BAA7234}"/>
              </a:ext>
            </a:extLst>
          </p:cNvPr>
          <p:cNvSpPr txBox="1"/>
          <p:nvPr/>
        </p:nvSpPr>
        <p:spPr>
          <a:xfrm>
            <a:off x="87812" y="3471369"/>
            <a:ext cx="9056188" cy="2923877"/>
          </a:xfrm>
          <a:prstGeom prst="rect">
            <a:avLst/>
          </a:prstGeom>
          <a:noFill/>
        </p:spPr>
        <p:txBody>
          <a:bodyPr wrap="square">
            <a:spAutoFit/>
          </a:bodyPr>
          <a:lstStyle/>
          <a:p>
            <a:pPr>
              <a:spcBef>
                <a:spcPts val="1200"/>
              </a:spcBef>
            </a:pPr>
            <a:r>
              <a:rPr lang="en-US" sz="2000" b="1" dirty="0">
                <a:solidFill>
                  <a:srgbClr val="00529F"/>
                </a:solidFill>
                <a:effectLst/>
                <a:latin typeface="Palatino Linotype" panose="02040502050505030304" pitchFamily="18" charset="0"/>
              </a:rPr>
              <a:t>Can I do two Summer Trainings within the same Summer?</a:t>
            </a:r>
            <a:endParaRPr lang="en-US" sz="2000" dirty="0">
              <a:solidFill>
                <a:srgbClr val="00529F"/>
              </a:solidFill>
              <a:effectLst/>
              <a:latin typeface="Palatino Linotype" panose="02040502050505030304" pitchFamily="18" charset="0"/>
            </a:endParaRPr>
          </a:p>
          <a:p>
            <a:pPr marL="285750" indent="-285750">
              <a:spcBef>
                <a:spcPts val="1200"/>
              </a:spcBef>
              <a:buFont typeface="Courier New" panose="02070309020205020404" pitchFamily="49" charset="0"/>
              <a:buChar char="o"/>
            </a:pPr>
            <a:r>
              <a:rPr lang="en-US" dirty="0">
                <a:solidFill>
                  <a:srgbClr val="000000"/>
                </a:solidFill>
                <a:effectLst/>
                <a:latin typeface="Palatino Linotype" panose="02040502050505030304" pitchFamily="18" charset="0"/>
              </a:rPr>
              <a:t>We expect the students to have two Summer Trainings in two different Summer periods. The choice of the prerequisites also does not allow this possibility. However, such requests are occasionally approved by the </a:t>
            </a:r>
            <a:r>
              <a:rPr lang="en-US" b="1" dirty="0">
                <a:solidFill>
                  <a:srgbClr val="000000"/>
                </a:solidFill>
                <a:latin typeface="Palatino Linotype" panose="02040502050505030304" pitchFamily="18" charset="0"/>
              </a:rPr>
              <a:t>D</a:t>
            </a:r>
            <a:r>
              <a:rPr lang="en-US" b="1" dirty="0">
                <a:solidFill>
                  <a:srgbClr val="000000"/>
                </a:solidFill>
                <a:effectLst/>
                <a:latin typeface="Palatino Linotype" panose="02040502050505030304" pitchFamily="18" charset="0"/>
              </a:rPr>
              <a:t>epartment Coordinators </a:t>
            </a:r>
            <a:r>
              <a:rPr lang="en-US" dirty="0">
                <a:solidFill>
                  <a:srgbClr val="000000"/>
                </a:solidFill>
                <a:effectLst/>
                <a:latin typeface="Palatino Linotype" panose="02040502050505030304" pitchFamily="18" charset="0"/>
              </a:rPr>
              <a:t>when there is a risk involved regarding the delay of the student's graduation. </a:t>
            </a:r>
          </a:p>
          <a:p>
            <a:pPr marL="285750" indent="-285750">
              <a:spcBef>
                <a:spcPts val="1200"/>
              </a:spcBef>
              <a:buFont typeface="Courier New" panose="02070309020205020404" pitchFamily="49" charset="0"/>
              <a:buChar char="o"/>
            </a:pPr>
            <a:r>
              <a:rPr lang="en-US" dirty="0">
                <a:solidFill>
                  <a:srgbClr val="000000"/>
                </a:solidFill>
                <a:effectLst/>
                <a:latin typeface="Palatino Linotype" panose="02040502050505030304" pitchFamily="18" charset="0"/>
              </a:rPr>
              <a:t>If a student did two Summer Trainings in the same Summer (this can only be possible with the approval from the </a:t>
            </a:r>
            <a:r>
              <a:rPr lang="en-US" b="1" dirty="0">
                <a:solidFill>
                  <a:srgbClr val="000000"/>
                </a:solidFill>
                <a:effectLst/>
                <a:latin typeface="Palatino Linotype" panose="02040502050505030304" pitchFamily="18" charset="0"/>
              </a:rPr>
              <a:t>Department Coordinators</a:t>
            </a:r>
            <a:r>
              <a:rPr lang="en-US" dirty="0">
                <a:solidFill>
                  <a:srgbClr val="000000"/>
                </a:solidFill>
                <a:effectLst/>
                <a:latin typeface="Palatino Linotype" panose="02040502050505030304" pitchFamily="18" charset="0"/>
              </a:rPr>
              <a:t>), then she/he must register for both of the Summer Training courses in the following Fall semester and submit both of the reports.</a:t>
            </a:r>
          </a:p>
        </p:txBody>
      </p:sp>
    </p:spTree>
    <p:extLst>
      <p:ext uri="{BB962C8B-B14F-4D97-AF65-F5344CB8AC3E}">
        <p14:creationId xmlns:p14="http://schemas.microsoft.com/office/powerpoint/2010/main" val="257613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9894"/>
            <a:ext cx="8229600" cy="598714"/>
          </a:xfrm>
        </p:spPr>
        <p:txBody>
          <a:bodyPr/>
          <a:lstStyle/>
          <a:p>
            <a:r>
              <a:rPr lang="en-US" b="1" dirty="0">
                <a:solidFill>
                  <a:schemeClr val="bg1"/>
                </a:solidFill>
                <a:latin typeface="Palatino Linotype" panose="02040502050505030304" pitchFamily="18" charset="0"/>
              </a:rPr>
              <a:t>Frequently Asked Questions</a:t>
            </a:r>
          </a:p>
        </p:txBody>
      </p:sp>
      <p:sp>
        <p:nvSpPr>
          <p:cNvPr id="5" name="Slide Number Placeholder 4">
            <a:extLst>
              <a:ext uri="{FF2B5EF4-FFF2-40B4-BE49-F238E27FC236}">
                <a16:creationId xmlns:a16="http://schemas.microsoft.com/office/drawing/2014/main" id="{2E7B1AAF-FC1B-4530-81EF-0B1902556E73}"/>
              </a:ext>
            </a:extLst>
          </p:cNvPr>
          <p:cNvSpPr>
            <a:spLocks noGrp="1"/>
          </p:cNvSpPr>
          <p:nvPr>
            <p:ph type="sldNum" sz="quarter" idx="12"/>
          </p:nvPr>
        </p:nvSpPr>
        <p:spPr/>
        <p:txBody>
          <a:bodyPr/>
          <a:lstStyle/>
          <a:p>
            <a:fld id="{55C05EF7-631F-C84E-8FE8-522F3067E09A}" type="slidenum">
              <a:rPr lang="en-US" smtClean="0"/>
              <a:t>14</a:t>
            </a:fld>
            <a:endParaRPr lang="en-US" dirty="0"/>
          </a:p>
        </p:txBody>
      </p:sp>
      <p:sp>
        <p:nvSpPr>
          <p:cNvPr id="4" name="TextBox 3">
            <a:extLst>
              <a:ext uri="{FF2B5EF4-FFF2-40B4-BE49-F238E27FC236}">
                <a16:creationId xmlns:a16="http://schemas.microsoft.com/office/drawing/2014/main" id="{4532EAEB-2464-5AF7-238E-F931B221FE41}"/>
              </a:ext>
            </a:extLst>
          </p:cNvPr>
          <p:cNvSpPr txBox="1"/>
          <p:nvPr/>
        </p:nvSpPr>
        <p:spPr>
          <a:xfrm>
            <a:off x="10160" y="3399308"/>
            <a:ext cx="9144000" cy="2246769"/>
          </a:xfrm>
          <a:prstGeom prst="rect">
            <a:avLst/>
          </a:prstGeom>
          <a:noFill/>
        </p:spPr>
        <p:txBody>
          <a:bodyPr wrap="square">
            <a:spAutoFit/>
          </a:bodyPr>
          <a:lstStyle/>
          <a:p>
            <a:pPr>
              <a:spcBef>
                <a:spcPts val="1200"/>
              </a:spcBef>
            </a:pPr>
            <a:r>
              <a:rPr lang="en-US" sz="2000" b="1" dirty="0">
                <a:solidFill>
                  <a:srgbClr val="00529F"/>
                </a:solidFill>
                <a:effectLst/>
                <a:latin typeface="Palatino Linotype" panose="02040502050505030304" pitchFamily="18" charset="0"/>
              </a:rPr>
              <a:t>What are the conditions to be satisfied for completing the </a:t>
            </a:r>
            <a:r>
              <a:rPr lang="en-US" sz="2000" b="1" dirty="0" err="1">
                <a:solidFill>
                  <a:srgbClr val="00529F"/>
                </a:solidFill>
                <a:effectLst/>
                <a:latin typeface="Palatino Linotype" panose="02040502050505030304" pitchFamily="18" charset="0"/>
              </a:rPr>
              <a:t>xx299</a:t>
            </a:r>
            <a:r>
              <a:rPr lang="en-US" sz="2000" b="1" dirty="0">
                <a:solidFill>
                  <a:srgbClr val="00529F"/>
                </a:solidFill>
                <a:effectLst/>
                <a:latin typeface="Palatino Linotype" panose="02040502050505030304" pitchFamily="18" charset="0"/>
              </a:rPr>
              <a:t> and </a:t>
            </a:r>
            <a:r>
              <a:rPr lang="en-US" sz="2000" b="1" dirty="0" err="1">
                <a:solidFill>
                  <a:srgbClr val="00529F"/>
                </a:solidFill>
                <a:effectLst/>
                <a:latin typeface="Palatino Linotype" panose="02040502050505030304" pitchFamily="18" charset="0"/>
              </a:rPr>
              <a:t>xx399</a:t>
            </a:r>
            <a:r>
              <a:rPr lang="en-US" sz="2000" b="1" dirty="0">
                <a:solidFill>
                  <a:srgbClr val="00529F"/>
                </a:solidFill>
                <a:effectLst/>
                <a:latin typeface="Palatino Linotype" panose="02040502050505030304" pitchFamily="18" charset="0"/>
              </a:rPr>
              <a:t> courses successfully?</a:t>
            </a:r>
            <a:endParaRPr lang="en-US" sz="2000" dirty="0">
              <a:solidFill>
                <a:srgbClr val="00529F"/>
              </a:solidFill>
              <a:effectLst/>
              <a:latin typeface="Palatino Linotype" panose="02040502050505030304" pitchFamily="18" charset="0"/>
            </a:endParaRPr>
          </a:p>
          <a:p>
            <a:pPr marL="285750" indent="-285750">
              <a:spcBef>
                <a:spcPts val="1200"/>
              </a:spcBef>
              <a:buFont typeface="Courier New" panose="02070309020205020404" pitchFamily="49" charset="0"/>
              <a:buChar char="o"/>
            </a:pPr>
            <a:r>
              <a:rPr lang="en-US" dirty="0">
                <a:solidFill>
                  <a:srgbClr val="000000"/>
                </a:solidFill>
                <a:effectLst/>
                <a:latin typeface="Palatino Linotype" panose="02040502050505030304" pitchFamily="18" charset="0"/>
              </a:rPr>
              <a:t>The performance of the Student in the Summer Training needs to be indicated as </a:t>
            </a:r>
            <a:r>
              <a:rPr lang="en-US" i="1" dirty="0">
                <a:solidFill>
                  <a:srgbClr val="000000"/>
                </a:solidFill>
                <a:effectLst/>
                <a:latin typeface="Palatino Linotype" panose="02040502050505030304" pitchFamily="18" charset="0"/>
              </a:rPr>
              <a:t>successful </a:t>
            </a:r>
            <a:r>
              <a:rPr lang="en-US" dirty="0">
                <a:solidFill>
                  <a:srgbClr val="000000"/>
                </a:solidFill>
                <a:effectLst/>
                <a:latin typeface="Palatino Linotype" panose="02040502050505030304" pitchFamily="18" charset="0"/>
              </a:rPr>
              <a:t>in the Evaluation Form signed by the company. Moreover, the Summer Practice Report submitted by the Student needs to be approved by the Department after it is evaluated by a Faculty Member. When these two conditions are met, then the Student is deemed </a:t>
            </a:r>
            <a:r>
              <a:rPr lang="en-US" i="1" dirty="0">
                <a:solidFill>
                  <a:srgbClr val="000000"/>
                </a:solidFill>
                <a:effectLst/>
                <a:latin typeface="Palatino Linotype" panose="02040502050505030304" pitchFamily="18" charset="0"/>
              </a:rPr>
              <a:t>successful </a:t>
            </a:r>
            <a:r>
              <a:rPr lang="en-US" dirty="0">
                <a:solidFill>
                  <a:srgbClr val="000000"/>
                </a:solidFill>
                <a:effectLst/>
                <a:latin typeface="Palatino Linotype" panose="02040502050505030304" pitchFamily="18" charset="0"/>
              </a:rPr>
              <a:t>for the related course.</a:t>
            </a:r>
          </a:p>
        </p:txBody>
      </p:sp>
      <p:sp>
        <p:nvSpPr>
          <p:cNvPr id="9" name="TextBox 8">
            <a:extLst>
              <a:ext uri="{FF2B5EF4-FFF2-40B4-BE49-F238E27FC236}">
                <a16:creationId xmlns:a16="http://schemas.microsoft.com/office/drawing/2014/main" id="{FB176053-9D59-6274-0CE1-DB14B0ECCD83}"/>
              </a:ext>
            </a:extLst>
          </p:cNvPr>
          <p:cNvSpPr txBox="1"/>
          <p:nvPr/>
        </p:nvSpPr>
        <p:spPr>
          <a:xfrm>
            <a:off x="10160" y="1134462"/>
            <a:ext cx="9133840" cy="1938992"/>
          </a:xfrm>
          <a:prstGeom prst="rect">
            <a:avLst/>
          </a:prstGeom>
          <a:noFill/>
        </p:spPr>
        <p:txBody>
          <a:bodyPr wrap="square">
            <a:spAutoFit/>
          </a:bodyPr>
          <a:lstStyle/>
          <a:p>
            <a:pPr>
              <a:spcBef>
                <a:spcPts val="1200"/>
              </a:spcBef>
            </a:pPr>
            <a:r>
              <a:rPr lang="en-US" sz="2000" b="1" dirty="0">
                <a:solidFill>
                  <a:srgbClr val="00529F"/>
                </a:solidFill>
                <a:effectLst/>
                <a:latin typeface="Palatino Linotype" panose="02040502050505030304" pitchFamily="18" charset="0"/>
              </a:rPr>
              <a:t>Can I delay taking (and also passing) the </a:t>
            </a:r>
            <a:r>
              <a:rPr lang="en-US" sz="2000" b="1" dirty="0" err="1">
                <a:solidFill>
                  <a:srgbClr val="00529F"/>
                </a:solidFill>
                <a:effectLst/>
                <a:latin typeface="Palatino Linotype" panose="02040502050505030304" pitchFamily="18" charset="0"/>
              </a:rPr>
              <a:t>xx299</a:t>
            </a:r>
            <a:r>
              <a:rPr lang="en-US" sz="2000" b="1" dirty="0">
                <a:solidFill>
                  <a:srgbClr val="00529F"/>
                </a:solidFill>
                <a:effectLst/>
                <a:latin typeface="Palatino Linotype" panose="02040502050505030304" pitchFamily="18" charset="0"/>
              </a:rPr>
              <a:t> and </a:t>
            </a:r>
            <a:r>
              <a:rPr lang="en-US" sz="2000" b="1" dirty="0" err="1">
                <a:solidFill>
                  <a:srgbClr val="00529F"/>
                </a:solidFill>
                <a:effectLst/>
                <a:latin typeface="Palatino Linotype" panose="02040502050505030304" pitchFamily="18" charset="0"/>
              </a:rPr>
              <a:t>xx399</a:t>
            </a:r>
            <a:r>
              <a:rPr lang="en-US" sz="2000" b="1" dirty="0">
                <a:solidFill>
                  <a:srgbClr val="00529F"/>
                </a:solidFill>
                <a:effectLst/>
                <a:latin typeface="Palatino Linotype" panose="02040502050505030304" pitchFamily="18" charset="0"/>
              </a:rPr>
              <a:t> courses arbitrarily?</a:t>
            </a:r>
            <a:endParaRPr lang="en-US" sz="2000" dirty="0">
              <a:solidFill>
                <a:srgbClr val="00529F"/>
              </a:solidFill>
              <a:effectLst/>
              <a:latin typeface="Palatino Linotype" panose="02040502050505030304" pitchFamily="18" charset="0"/>
            </a:endParaRPr>
          </a:p>
          <a:p>
            <a:pPr marL="285750" indent="-285750">
              <a:spcBef>
                <a:spcPts val="1200"/>
              </a:spcBef>
              <a:buFont typeface="Courier New" panose="02070309020205020404" pitchFamily="49" charset="0"/>
              <a:buChar char="o"/>
            </a:pPr>
            <a:r>
              <a:rPr lang="en-US" dirty="0">
                <a:solidFill>
                  <a:srgbClr val="000000"/>
                </a:solidFill>
                <a:latin typeface="Palatino Linotype" panose="02040502050505030304" pitchFamily="18" charset="0"/>
              </a:rPr>
              <a:t>NO</a:t>
            </a:r>
            <a:r>
              <a:rPr lang="en-US" dirty="0">
                <a:solidFill>
                  <a:srgbClr val="000000"/>
                </a:solidFill>
                <a:effectLst/>
                <a:latin typeface="Palatino Linotype" panose="02040502050505030304" pitchFamily="18" charset="0"/>
              </a:rPr>
              <a:t>, the students need to pass these courses within the next two semesters after completing the Summer training. As an example, when you complete the summer training in summer 2025, you need to register for the related course and pass in either the next Fall or Spring semesters. Otherwise, the Summer Training </a:t>
            </a:r>
            <a:r>
              <a:rPr lang="en-US" u="sng" dirty="0">
                <a:solidFill>
                  <a:srgbClr val="000000"/>
                </a:solidFill>
                <a:latin typeface="Palatino Linotype" panose="02040502050505030304" pitchFamily="18" charset="0"/>
              </a:rPr>
              <a:t>should</a:t>
            </a:r>
            <a:r>
              <a:rPr lang="en-US" u="sng" dirty="0">
                <a:solidFill>
                  <a:srgbClr val="000000"/>
                </a:solidFill>
                <a:effectLst/>
                <a:latin typeface="Palatino Linotype" panose="02040502050505030304" pitchFamily="18" charset="0"/>
              </a:rPr>
              <a:t> be repeated</a:t>
            </a:r>
            <a:r>
              <a:rPr lang="en-US" dirty="0">
                <a:solidFill>
                  <a:srgbClr val="000000"/>
                </a:solidFill>
                <a:effectLst/>
                <a:latin typeface="Palatino Linotype" panose="02040502050505030304" pitchFamily="18" charset="0"/>
              </a:rPr>
              <a:t>!</a:t>
            </a:r>
          </a:p>
        </p:txBody>
      </p:sp>
    </p:spTree>
    <p:extLst>
      <p:ext uri="{BB962C8B-B14F-4D97-AF65-F5344CB8AC3E}">
        <p14:creationId xmlns:p14="http://schemas.microsoft.com/office/powerpoint/2010/main" val="2609660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9894"/>
            <a:ext cx="8229600" cy="598714"/>
          </a:xfrm>
        </p:spPr>
        <p:txBody>
          <a:bodyPr/>
          <a:lstStyle/>
          <a:p>
            <a:r>
              <a:rPr lang="en-US" b="1" dirty="0">
                <a:solidFill>
                  <a:schemeClr val="bg1"/>
                </a:solidFill>
                <a:latin typeface="Palatino Linotype" panose="02040502050505030304" pitchFamily="18" charset="0"/>
              </a:rPr>
              <a:t>Frequently Asked Questions</a:t>
            </a:r>
          </a:p>
        </p:txBody>
      </p:sp>
      <p:sp>
        <p:nvSpPr>
          <p:cNvPr id="5" name="Slide Number Placeholder 4">
            <a:extLst>
              <a:ext uri="{FF2B5EF4-FFF2-40B4-BE49-F238E27FC236}">
                <a16:creationId xmlns:a16="http://schemas.microsoft.com/office/drawing/2014/main" id="{2E7B1AAF-FC1B-4530-81EF-0B1902556E73}"/>
              </a:ext>
            </a:extLst>
          </p:cNvPr>
          <p:cNvSpPr>
            <a:spLocks noGrp="1"/>
          </p:cNvSpPr>
          <p:nvPr>
            <p:ph type="sldNum" sz="quarter" idx="12"/>
          </p:nvPr>
        </p:nvSpPr>
        <p:spPr/>
        <p:txBody>
          <a:bodyPr/>
          <a:lstStyle/>
          <a:p>
            <a:fld id="{55C05EF7-631F-C84E-8FE8-522F3067E09A}" type="slidenum">
              <a:rPr lang="en-US" smtClean="0"/>
              <a:t>15</a:t>
            </a:fld>
            <a:endParaRPr lang="en-US" dirty="0"/>
          </a:p>
        </p:txBody>
      </p:sp>
      <p:sp>
        <p:nvSpPr>
          <p:cNvPr id="7" name="TextBox 6">
            <a:extLst>
              <a:ext uri="{FF2B5EF4-FFF2-40B4-BE49-F238E27FC236}">
                <a16:creationId xmlns:a16="http://schemas.microsoft.com/office/drawing/2014/main" id="{BE636DAB-3696-8988-1B29-39FF779D822E}"/>
              </a:ext>
            </a:extLst>
          </p:cNvPr>
          <p:cNvSpPr txBox="1"/>
          <p:nvPr/>
        </p:nvSpPr>
        <p:spPr>
          <a:xfrm>
            <a:off x="68580" y="1061501"/>
            <a:ext cx="9006840" cy="1384995"/>
          </a:xfrm>
          <a:prstGeom prst="rect">
            <a:avLst/>
          </a:prstGeom>
          <a:noFill/>
        </p:spPr>
        <p:txBody>
          <a:bodyPr wrap="square">
            <a:spAutoFit/>
          </a:bodyPr>
          <a:lstStyle/>
          <a:p>
            <a:pPr>
              <a:spcBef>
                <a:spcPts val="1200"/>
              </a:spcBef>
            </a:pPr>
            <a:r>
              <a:rPr lang="en-US" dirty="0">
                <a:solidFill>
                  <a:srgbClr val="000000"/>
                </a:solidFill>
                <a:effectLst/>
                <a:latin typeface="Palatino Linotype" panose="02040502050505030304" pitchFamily="18" charset="0"/>
              </a:rPr>
              <a:t> </a:t>
            </a:r>
            <a:r>
              <a:rPr lang="en-US" sz="2000" b="1" dirty="0">
                <a:solidFill>
                  <a:srgbClr val="00529F"/>
                </a:solidFill>
                <a:effectLst/>
                <a:latin typeface="Palatino Linotype" panose="02040502050505030304" pitchFamily="18" charset="0"/>
              </a:rPr>
              <a:t>I have an acceptance for Summer Training? Can I apply now?</a:t>
            </a:r>
            <a:endParaRPr lang="en-US" sz="2000" dirty="0">
              <a:solidFill>
                <a:srgbClr val="00529F"/>
              </a:solidFill>
              <a:effectLst/>
              <a:latin typeface="Palatino Linotype" panose="02040502050505030304" pitchFamily="18" charset="0"/>
            </a:endParaRPr>
          </a:p>
          <a:p>
            <a:pPr marL="285750" indent="-285750">
              <a:spcBef>
                <a:spcPts val="1200"/>
              </a:spcBef>
              <a:buFont typeface="Courier New" panose="02070309020205020404" pitchFamily="49" charset="0"/>
              <a:buChar char="o"/>
            </a:pPr>
            <a:r>
              <a:rPr lang="en-US" dirty="0">
                <a:solidFill>
                  <a:srgbClr val="000000"/>
                </a:solidFill>
                <a:effectLst/>
                <a:latin typeface="Palatino Linotype" panose="02040502050505030304" pitchFamily="18" charset="0"/>
              </a:rPr>
              <a:t>NO. The application system will be operational by March 24,  after which you may apply. If the company is not approved on </a:t>
            </a:r>
            <a:r>
              <a:rPr lang="en-US" dirty="0">
                <a:solidFill>
                  <a:srgbClr val="000000"/>
                </a:solidFill>
                <a:latin typeface="Palatino Linotype" panose="02040502050505030304" pitchFamily="18" charset="0"/>
              </a:rPr>
              <a:t>STS</a:t>
            </a:r>
            <a:r>
              <a:rPr lang="en-US" dirty="0">
                <a:solidFill>
                  <a:srgbClr val="000000"/>
                </a:solidFill>
                <a:effectLst/>
                <a:latin typeface="Palatino Linotype" panose="02040502050505030304" pitchFamily="18" charset="0"/>
              </a:rPr>
              <a:t>, you may start to work towards its approval once the STS becomes operational.</a:t>
            </a:r>
          </a:p>
        </p:txBody>
      </p:sp>
      <p:sp>
        <p:nvSpPr>
          <p:cNvPr id="3" name="TextBox 2">
            <a:extLst>
              <a:ext uri="{FF2B5EF4-FFF2-40B4-BE49-F238E27FC236}">
                <a16:creationId xmlns:a16="http://schemas.microsoft.com/office/drawing/2014/main" id="{5CE53884-CDE5-5CE0-5965-45FB107B6B9B}"/>
              </a:ext>
            </a:extLst>
          </p:cNvPr>
          <p:cNvSpPr txBox="1"/>
          <p:nvPr/>
        </p:nvSpPr>
        <p:spPr>
          <a:xfrm>
            <a:off x="68580" y="4609966"/>
            <a:ext cx="9006840" cy="1384995"/>
          </a:xfrm>
          <a:prstGeom prst="rect">
            <a:avLst/>
          </a:prstGeom>
          <a:noFill/>
        </p:spPr>
        <p:txBody>
          <a:bodyPr wrap="square">
            <a:spAutoFit/>
          </a:bodyPr>
          <a:lstStyle/>
          <a:p>
            <a:pPr>
              <a:spcBef>
                <a:spcPts val="1200"/>
              </a:spcBef>
            </a:pPr>
            <a:r>
              <a:rPr lang="en-US" dirty="0">
                <a:solidFill>
                  <a:srgbClr val="000000"/>
                </a:solidFill>
                <a:effectLst/>
                <a:latin typeface="Palatino Linotype" panose="02040502050505030304" pitchFamily="18" charset="0"/>
              </a:rPr>
              <a:t> </a:t>
            </a:r>
            <a:r>
              <a:rPr lang="en-US" sz="2000" b="1" dirty="0">
                <a:solidFill>
                  <a:srgbClr val="00529F"/>
                </a:solidFill>
                <a:effectLst/>
                <a:latin typeface="Palatino Linotype" panose="02040502050505030304" pitchFamily="18" charset="0"/>
              </a:rPr>
              <a:t>What is the procedure for Voluntary Summer Training?</a:t>
            </a:r>
            <a:endParaRPr lang="en-US" sz="2000" dirty="0">
              <a:solidFill>
                <a:srgbClr val="00529F"/>
              </a:solidFill>
              <a:effectLst/>
              <a:latin typeface="Palatino Linotype" panose="02040502050505030304" pitchFamily="18" charset="0"/>
            </a:endParaRPr>
          </a:p>
          <a:p>
            <a:pPr marL="314325" indent="-304800" algn="just">
              <a:spcBef>
                <a:spcPts val="1200"/>
              </a:spcBef>
              <a:buFont typeface="Courier New" panose="02070309020205020404" pitchFamily="49" charset="0"/>
              <a:buChar char="o"/>
              <a:tabLst>
                <a:tab pos="26035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latin typeface="Palatino Linotype" panose="02040502050505030304" pitchFamily="18" charset="0"/>
              </a:rPr>
              <a:t>Those students who would like to conduct voluntary Summer Training can follow the same procedure, but there is no need to fill out the mentor information on STS and prepare a summer training report.</a:t>
            </a:r>
            <a:endParaRPr lang="en-TR" dirty="0">
              <a:solidFill>
                <a:srgbClr val="000000"/>
              </a:solidFill>
              <a:latin typeface="Palatino Linotype" panose="02040502050505030304" pitchFamily="18" charset="0"/>
            </a:endParaRPr>
          </a:p>
        </p:txBody>
      </p:sp>
      <p:sp>
        <p:nvSpPr>
          <p:cNvPr id="4" name="TextBox 3">
            <a:extLst>
              <a:ext uri="{FF2B5EF4-FFF2-40B4-BE49-F238E27FC236}">
                <a16:creationId xmlns:a16="http://schemas.microsoft.com/office/drawing/2014/main" id="{C14483FD-1879-17CC-6AB5-73DF2B54CC88}"/>
              </a:ext>
            </a:extLst>
          </p:cNvPr>
          <p:cNvSpPr txBox="1"/>
          <p:nvPr/>
        </p:nvSpPr>
        <p:spPr>
          <a:xfrm>
            <a:off x="68580" y="2835734"/>
            <a:ext cx="9006840" cy="1384995"/>
          </a:xfrm>
          <a:prstGeom prst="rect">
            <a:avLst/>
          </a:prstGeom>
          <a:noFill/>
        </p:spPr>
        <p:txBody>
          <a:bodyPr wrap="square">
            <a:spAutoFit/>
          </a:bodyPr>
          <a:lstStyle/>
          <a:p>
            <a:pPr>
              <a:spcBef>
                <a:spcPts val="1200"/>
              </a:spcBef>
            </a:pPr>
            <a:r>
              <a:rPr lang="en-US" dirty="0">
                <a:solidFill>
                  <a:srgbClr val="000000"/>
                </a:solidFill>
                <a:effectLst/>
                <a:latin typeface="Palatino Linotype" panose="02040502050505030304" pitchFamily="18" charset="0"/>
              </a:rPr>
              <a:t> </a:t>
            </a:r>
            <a:r>
              <a:rPr lang="en-US" sz="2000" b="1" dirty="0">
                <a:solidFill>
                  <a:srgbClr val="00529F"/>
                </a:solidFill>
                <a:effectLst/>
                <a:latin typeface="Palatino Linotype" panose="02040502050505030304" pitchFamily="18" charset="0"/>
              </a:rPr>
              <a:t>How can I check the status of the insurance process?</a:t>
            </a:r>
            <a:endParaRPr lang="en-US" sz="2000" dirty="0">
              <a:solidFill>
                <a:srgbClr val="00529F"/>
              </a:solidFill>
              <a:effectLst/>
              <a:latin typeface="Palatino Linotype" panose="02040502050505030304" pitchFamily="18" charset="0"/>
            </a:endParaRPr>
          </a:p>
          <a:p>
            <a:pPr marL="285750" indent="-285750">
              <a:spcBef>
                <a:spcPts val="1200"/>
              </a:spcBef>
              <a:buFont typeface="Courier New" panose="02070309020205020404" pitchFamily="49" charset="0"/>
              <a:buChar char="o"/>
            </a:pPr>
            <a:r>
              <a:rPr lang="en-US" dirty="0">
                <a:solidFill>
                  <a:srgbClr val="000000"/>
                </a:solidFill>
                <a:effectLst/>
                <a:latin typeface="Palatino Linotype" panose="02040502050505030304" pitchFamily="18" charset="0"/>
              </a:rPr>
              <a:t>In order to track the insurance process, the students will need to check this out at E-</a:t>
            </a:r>
            <a:r>
              <a:rPr lang="en-US" dirty="0" err="1">
                <a:solidFill>
                  <a:srgbClr val="000000"/>
                </a:solidFill>
                <a:effectLst/>
                <a:latin typeface="Palatino Linotype" panose="02040502050505030304" pitchFamily="18" charset="0"/>
              </a:rPr>
              <a:t>Devlet</a:t>
            </a:r>
            <a:r>
              <a:rPr lang="en-US" dirty="0">
                <a:solidFill>
                  <a:srgbClr val="000000"/>
                </a:solidFill>
                <a:effectLst/>
                <a:latin typeface="Palatino Linotype" panose="02040502050505030304" pitchFamily="18" charset="0"/>
              </a:rPr>
              <a:t> by searching "</a:t>
            </a:r>
            <a:r>
              <a:rPr lang="en-US" dirty="0" err="1">
                <a:solidFill>
                  <a:srgbClr val="000000"/>
                </a:solidFill>
                <a:effectLst/>
                <a:latin typeface="Palatino Linotype" panose="02040502050505030304" pitchFamily="18" charset="0"/>
              </a:rPr>
              <a:t>Sosyal</a:t>
            </a:r>
            <a:r>
              <a:rPr lang="en-US" dirty="0">
                <a:solidFill>
                  <a:srgbClr val="000000"/>
                </a:solidFill>
                <a:effectLst/>
                <a:latin typeface="Palatino Linotype" panose="02040502050505030304" pitchFamily="18" charset="0"/>
              </a:rPr>
              <a:t> </a:t>
            </a:r>
            <a:r>
              <a:rPr lang="en-US" dirty="0" err="1">
                <a:solidFill>
                  <a:srgbClr val="000000"/>
                </a:solidFill>
                <a:effectLst/>
                <a:latin typeface="Palatino Linotype" panose="02040502050505030304" pitchFamily="18" charset="0"/>
              </a:rPr>
              <a:t>Güvenlik</a:t>
            </a:r>
            <a:r>
              <a:rPr lang="en-US" dirty="0">
                <a:solidFill>
                  <a:srgbClr val="000000"/>
                </a:solidFill>
                <a:effectLst/>
                <a:latin typeface="Palatino Linotype" panose="02040502050505030304" pitchFamily="18" charset="0"/>
              </a:rPr>
              <a:t> </a:t>
            </a:r>
            <a:r>
              <a:rPr lang="en-US" dirty="0" err="1">
                <a:solidFill>
                  <a:srgbClr val="000000"/>
                </a:solidFill>
                <a:effectLst/>
                <a:latin typeface="Palatino Linotype" panose="02040502050505030304" pitchFamily="18" charset="0"/>
              </a:rPr>
              <a:t>Kurumu</a:t>
            </a:r>
            <a:r>
              <a:rPr lang="en-US" dirty="0">
                <a:solidFill>
                  <a:srgbClr val="000000"/>
                </a:solidFill>
                <a:effectLst/>
                <a:latin typeface="Palatino Linotype" panose="02040502050505030304" pitchFamily="18" charset="0"/>
              </a:rPr>
              <a:t>/</a:t>
            </a:r>
            <a:r>
              <a:rPr lang="en-US" dirty="0" err="1">
                <a:solidFill>
                  <a:srgbClr val="000000"/>
                </a:solidFill>
                <a:effectLst/>
                <a:latin typeface="Palatino Linotype" panose="02040502050505030304" pitchFamily="18" charset="0"/>
              </a:rPr>
              <a:t>4A</a:t>
            </a:r>
            <a:r>
              <a:rPr lang="en-US" dirty="0">
                <a:solidFill>
                  <a:srgbClr val="000000"/>
                </a:solidFill>
                <a:effectLst/>
                <a:latin typeface="Palatino Linotype" panose="02040502050505030304" pitchFamily="18" charset="0"/>
              </a:rPr>
              <a:t> </a:t>
            </a:r>
            <a:r>
              <a:rPr lang="en-US" dirty="0" err="1">
                <a:solidFill>
                  <a:srgbClr val="000000"/>
                </a:solidFill>
                <a:effectLst/>
                <a:latin typeface="Palatino Linotype" panose="02040502050505030304" pitchFamily="18" charset="0"/>
              </a:rPr>
              <a:t>İşe</a:t>
            </a:r>
            <a:r>
              <a:rPr lang="en-US" dirty="0">
                <a:solidFill>
                  <a:srgbClr val="000000"/>
                </a:solidFill>
                <a:effectLst/>
                <a:latin typeface="Palatino Linotype" panose="02040502050505030304" pitchFamily="18" charset="0"/>
              </a:rPr>
              <a:t> </a:t>
            </a:r>
            <a:r>
              <a:rPr lang="en-US" dirty="0" err="1">
                <a:solidFill>
                  <a:srgbClr val="000000"/>
                </a:solidFill>
                <a:effectLst/>
                <a:latin typeface="Palatino Linotype" panose="02040502050505030304" pitchFamily="18" charset="0"/>
              </a:rPr>
              <a:t>Giriş</a:t>
            </a:r>
            <a:r>
              <a:rPr lang="en-US" dirty="0">
                <a:solidFill>
                  <a:srgbClr val="000000"/>
                </a:solidFill>
                <a:latin typeface="Palatino Linotype" panose="02040502050505030304" pitchFamily="18" charset="0"/>
              </a:rPr>
              <a:t> </a:t>
            </a:r>
            <a:r>
              <a:rPr lang="en-US" dirty="0" err="1">
                <a:solidFill>
                  <a:srgbClr val="000000"/>
                </a:solidFill>
                <a:effectLst/>
                <a:latin typeface="Palatino Linotype" panose="02040502050505030304" pitchFamily="18" charset="0"/>
              </a:rPr>
              <a:t>Çıkış</a:t>
            </a:r>
            <a:r>
              <a:rPr lang="en-US" dirty="0">
                <a:solidFill>
                  <a:srgbClr val="000000"/>
                </a:solidFill>
                <a:effectLst/>
                <a:latin typeface="Palatino Linotype" panose="02040502050505030304" pitchFamily="18" charset="0"/>
              </a:rPr>
              <a:t> </a:t>
            </a:r>
            <a:r>
              <a:rPr lang="en-US" dirty="0" err="1">
                <a:solidFill>
                  <a:srgbClr val="000000"/>
                </a:solidFill>
                <a:effectLst/>
                <a:latin typeface="Palatino Linotype" panose="02040502050505030304" pitchFamily="18" charset="0"/>
              </a:rPr>
              <a:t>Bildirgesi</a:t>
            </a:r>
            <a:r>
              <a:rPr lang="en-US" dirty="0">
                <a:solidFill>
                  <a:srgbClr val="000000"/>
                </a:solidFill>
                <a:effectLst/>
                <a:latin typeface="Palatino Linotype" panose="02040502050505030304" pitchFamily="18" charset="0"/>
              </a:rPr>
              <a:t>" and generate and download the relevant document required by the Employers.</a:t>
            </a:r>
          </a:p>
        </p:txBody>
      </p:sp>
    </p:spTree>
    <p:extLst>
      <p:ext uri="{BB962C8B-B14F-4D97-AF65-F5344CB8AC3E}">
        <p14:creationId xmlns:p14="http://schemas.microsoft.com/office/powerpoint/2010/main" val="85021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DE2B37-B5A3-53CD-6DFB-4D3BE699CE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E572A5-2455-A712-D6F9-84D1DE1B436B}"/>
              </a:ext>
            </a:extLst>
          </p:cNvPr>
          <p:cNvSpPr>
            <a:spLocks noGrp="1"/>
          </p:cNvSpPr>
          <p:nvPr>
            <p:ph type="title"/>
          </p:nvPr>
        </p:nvSpPr>
        <p:spPr>
          <a:xfrm>
            <a:off x="0" y="209894"/>
            <a:ext cx="8229600" cy="598714"/>
          </a:xfrm>
        </p:spPr>
        <p:txBody>
          <a:bodyPr/>
          <a:lstStyle/>
          <a:p>
            <a:r>
              <a:rPr lang="en-US" b="1" dirty="0">
                <a:solidFill>
                  <a:schemeClr val="bg1"/>
                </a:solidFill>
                <a:latin typeface="Palatino Linotype" panose="02040502050505030304" pitchFamily="18" charset="0"/>
              </a:rPr>
              <a:t>Frequently Asked Questions</a:t>
            </a:r>
          </a:p>
        </p:txBody>
      </p:sp>
      <p:sp>
        <p:nvSpPr>
          <p:cNvPr id="5" name="Slide Number Placeholder 4">
            <a:extLst>
              <a:ext uri="{FF2B5EF4-FFF2-40B4-BE49-F238E27FC236}">
                <a16:creationId xmlns:a16="http://schemas.microsoft.com/office/drawing/2014/main" id="{6E512E16-2F40-5AE8-8BB6-E3E5E9B22B24}"/>
              </a:ext>
            </a:extLst>
          </p:cNvPr>
          <p:cNvSpPr>
            <a:spLocks noGrp="1"/>
          </p:cNvSpPr>
          <p:nvPr>
            <p:ph type="sldNum" sz="quarter" idx="12"/>
          </p:nvPr>
        </p:nvSpPr>
        <p:spPr/>
        <p:txBody>
          <a:bodyPr/>
          <a:lstStyle/>
          <a:p>
            <a:fld id="{55C05EF7-631F-C84E-8FE8-522F3067E09A}" type="slidenum">
              <a:rPr lang="en-US" smtClean="0"/>
              <a:t>16</a:t>
            </a:fld>
            <a:endParaRPr lang="en-US" dirty="0"/>
          </a:p>
        </p:txBody>
      </p:sp>
      <p:sp>
        <p:nvSpPr>
          <p:cNvPr id="7" name="TextBox 6">
            <a:extLst>
              <a:ext uri="{FF2B5EF4-FFF2-40B4-BE49-F238E27FC236}">
                <a16:creationId xmlns:a16="http://schemas.microsoft.com/office/drawing/2014/main" id="{E859EB47-961A-2D32-E442-1EC78A195831}"/>
              </a:ext>
            </a:extLst>
          </p:cNvPr>
          <p:cNvSpPr txBox="1"/>
          <p:nvPr/>
        </p:nvSpPr>
        <p:spPr>
          <a:xfrm>
            <a:off x="151952" y="955119"/>
            <a:ext cx="9006840" cy="2369880"/>
          </a:xfrm>
          <a:prstGeom prst="rect">
            <a:avLst/>
          </a:prstGeom>
          <a:noFill/>
        </p:spPr>
        <p:txBody>
          <a:bodyPr wrap="square">
            <a:spAutoFit/>
          </a:bodyPr>
          <a:lstStyle/>
          <a:p>
            <a:pPr>
              <a:spcBef>
                <a:spcPts val="1200"/>
              </a:spcBef>
            </a:pPr>
            <a:r>
              <a:rPr lang="en-US" dirty="0">
                <a:solidFill>
                  <a:srgbClr val="000000"/>
                </a:solidFill>
                <a:effectLst/>
                <a:latin typeface="Palatino Linotype" panose="02040502050505030304" pitchFamily="18" charset="0"/>
              </a:rPr>
              <a:t> </a:t>
            </a:r>
            <a:r>
              <a:rPr lang="en-US" sz="2000" b="1" dirty="0">
                <a:solidFill>
                  <a:srgbClr val="00529F"/>
                </a:solidFill>
                <a:effectLst/>
                <a:latin typeface="Palatino Linotype" panose="02040502050505030304" pitchFamily="18" charset="0"/>
              </a:rPr>
              <a:t>Can I switch my Summer Training from Volunteer to Mandatory?</a:t>
            </a:r>
            <a:endParaRPr lang="en-US" sz="2000" dirty="0">
              <a:solidFill>
                <a:srgbClr val="00529F"/>
              </a:solidFill>
              <a:effectLst/>
              <a:latin typeface="Palatino Linotype" panose="02040502050505030304" pitchFamily="18" charset="0"/>
            </a:endParaRPr>
          </a:p>
          <a:p>
            <a:pPr marL="285750" indent="-285750">
              <a:spcBef>
                <a:spcPts val="1200"/>
              </a:spcBef>
              <a:buFont typeface="Courier New" panose="02070309020205020404" pitchFamily="49" charset="0"/>
              <a:buChar char="o"/>
            </a:pPr>
            <a:r>
              <a:rPr lang="en-US" dirty="0">
                <a:solidFill>
                  <a:srgbClr val="000000"/>
                </a:solidFill>
                <a:latin typeface="Palatino Linotype" panose="02040502050505030304" pitchFamily="18" charset="0"/>
              </a:rPr>
              <a:t>NO. For a mandatory Summer Training, the mentor of the student should provide an evaluation form, and the student should submit a Summer Training Report. The requirements for mandatory Summer Training are tighter than volunteer Summer training; therefore, switching Summer Training from volunteer to mandatory is not possible. </a:t>
            </a:r>
          </a:p>
          <a:p>
            <a:pPr marL="285750" indent="-285750">
              <a:spcBef>
                <a:spcPts val="1200"/>
              </a:spcBef>
              <a:buFont typeface="Courier New" panose="02070309020205020404" pitchFamily="49" charset="0"/>
              <a:buChar char="o"/>
            </a:pPr>
            <a:endParaRPr lang="en-US" dirty="0">
              <a:solidFill>
                <a:srgbClr val="000000"/>
              </a:solidFill>
              <a:effectLst/>
              <a:latin typeface="Palatino Linotype" panose="02040502050505030304" pitchFamily="18" charset="0"/>
            </a:endParaRPr>
          </a:p>
        </p:txBody>
      </p:sp>
      <p:sp>
        <p:nvSpPr>
          <p:cNvPr id="3" name="TextBox 2">
            <a:extLst>
              <a:ext uri="{FF2B5EF4-FFF2-40B4-BE49-F238E27FC236}">
                <a16:creationId xmlns:a16="http://schemas.microsoft.com/office/drawing/2014/main" id="{10FC6A6B-ECE8-07FE-98BE-F0A10011D698}"/>
              </a:ext>
            </a:extLst>
          </p:cNvPr>
          <p:cNvSpPr txBox="1"/>
          <p:nvPr/>
        </p:nvSpPr>
        <p:spPr>
          <a:xfrm>
            <a:off x="137160" y="4517886"/>
            <a:ext cx="9006840" cy="1384995"/>
          </a:xfrm>
          <a:prstGeom prst="rect">
            <a:avLst/>
          </a:prstGeom>
          <a:noFill/>
        </p:spPr>
        <p:txBody>
          <a:bodyPr wrap="square">
            <a:spAutoFit/>
          </a:bodyPr>
          <a:lstStyle/>
          <a:p>
            <a:pPr>
              <a:spcBef>
                <a:spcPts val="1200"/>
              </a:spcBef>
            </a:pPr>
            <a:r>
              <a:rPr lang="en-US" dirty="0">
                <a:solidFill>
                  <a:srgbClr val="000000"/>
                </a:solidFill>
                <a:effectLst/>
                <a:latin typeface="Palatino Linotype" panose="02040502050505030304" pitchFamily="18" charset="0"/>
              </a:rPr>
              <a:t> </a:t>
            </a:r>
            <a:r>
              <a:rPr lang="en-US" sz="2000" b="1" dirty="0">
                <a:solidFill>
                  <a:srgbClr val="00529F"/>
                </a:solidFill>
                <a:latin typeface="Palatino Linotype" panose="02040502050505030304" pitchFamily="18" charset="0"/>
              </a:rPr>
              <a:t>Is there any exception to having Summer Training during a semester?</a:t>
            </a:r>
            <a:endParaRPr lang="en-US" sz="2000" dirty="0">
              <a:solidFill>
                <a:srgbClr val="00529F"/>
              </a:solidFill>
              <a:effectLst/>
              <a:latin typeface="Palatino Linotype" panose="02040502050505030304" pitchFamily="18" charset="0"/>
            </a:endParaRPr>
          </a:p>
          <a:p>
            <a:pPr marL="314325" indent="-304800" algn="just">
              <a:spcBef>
                <a:spcPts val="1200"/>
              </a:spcBef>
              <a:buFont typeface="Courier New" panose="02070309020205020404" pitchFamily="49" charset="0"/>
              <a:buChar char="o"/>
              <a:tabLst>
                <a:tab pos="26035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latin typeface="Palatino Linotype" panose="02040502050505030304" pitchFamily="18" charset="0"/>
              </a:rPr>
              <a:t>YES. For some reason, if you are not taking any course for a particular semester and if you satisfy the prerequisite of the Summer Training course, you can conduct your Summer Training during the semester.</a:t>
            </a:r>
            <a:endParaRPr lang="en-TR" dirty="0">
              <a:solidFill>
                <a:srgbClr val="000000"/>
              </a:solidFill>
              <a:latin typeface="Palatino Linotype" panose="02040502050505030304" pitchFamily="18" charset="0"/>
            </a:endParaRPr>
          </a:p>
        </p:txBody>
      </p:sp>
      <p:sp>
        <p:nvSpPr>
          <p:cNvPr id="4" name="TextBox 3">
            <a:extLst>
              <a:ext uri="{FF2B5EF4-FFF2-40B4-BE49-F238E27FC236}">
                <a16:creationId xmlns:a16="http://schemas.microsoft.com/office/drawing/2014/main" id="{7EF099B4-7D8D-850F-21FF-7D0C826EBF77}"/>
              </a:ext>
            </a:extLst>
          </p:cNvPr>
          <p:cNvSpPr txBox="1"/>
          <p:nvPr/>
        </p:nvSpPr>
        <p:spPr>
          <a:xfrm>
            <a:off x="137160" y="2975101"/>
            <a:ext cx="9006840" cy="1384995"/>
          </a:xfrm>
          <a:prstGeom prst="rect">
            <a:avLst/>
          </a:prstGeom>
          <a:noFill/>
        </p:spPr>
        <p:txBody>
          <a:bodyPr wrap="square">
            <a:spAutoFit/>
          </a:bodyPr>
          <a:lstStyle/>
          <a:p>
            <a:pPr>
              <a:spcBef>
                <a:spcPts val="1200"/>
              </a:spcBef>
            </a:pPr>
            <a:r>
              <a:rPr lang="en-US" dirty="0">
                <a:solidFill>
                  <a:srgbClr val="000000"/>
                </a:solidFill>
                <a:effectLst/>
                <a:latin typeface="Palatino Linotype" panose="02040502050505030304" pitchFamily="18" charset="0"/>
              </a:rPr>
              <a:t> </a:t>
            </a:r>
            <a:r>
              <a:rPr lang="en-US" sz="2000" b="1" dirty="0">
                <a:solidFill>
                  <a:srgbClr val="00529F"/>
                </a:solidFill>
                <a:effectLst/>
                <a:latin typeface="Palatino Linotype" panose="02040502050505030304" pitchFamily="18" charset="0"/>
              </a:rPr>
              <a:t>Can I switch my Summer Training from Mandatory to Volunteer?</a:t>
            </a:r>
          </a:p>
          <a:p>
            <a:pPr marL="285750" indent="-285750">
              <a:spcBef>
                <a:spcPts val="1200"/>
              </a:spcBef>
              <a:buFont typeface="Courier New" panose="02070309020205020404" pitchFamily="49" charset="0"/>
              <a:buChar char="o"/>
            </a:pPr>
            <a:r>
              <a:rPr lang="en-US" dirty="0">
                <a:solidFill>
                  <a:srgbClr val="000000"/>
                </a:solidFill>
                <a:latin typeface="Palatino Linotype" panose="02040502050505030304" pitchFamily="18" charset="0"/>
              </a:rPr>
              <a:t>YES. Since there is no requirement for mentor evaluation and submission of the Summer Training Report, switching a Summer training from mandatory to volunteer is possible. </a:t>
            </a:r>
          </a:p>
        </p:txBody>
      </p:sp>
    </p:spTree>
    <p:extLst>
      <p:ext uri="{BB962C8B-B14F-4D97-AF65-F5344CB8AC3E}">
        <p14:creationId xmlns:p14="http://schemas.microsoft.com/office/powerpoint/2010/main" val="1070931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9894"/>
            <a:ext cx="8229600" cy="598714"/>
          </a:xfrm>
        </p:spPr>
        <p:txBody>
          <a:bodyPr/>
          <a:lstStyle/>
          <a:p>
            <a:r>
              <a:rPr lang="en-US" b="1" dirty="0">
                <a:solidFill>
                  <a:schemeClr val="bg1"/>
                </a:solidFill>
                <a:latin typeface="Palatino Linotype" panose="02040502050505030304" pitchFamily="18" charset="0"/>
              </a:rPr>
              <a:t>Summer Training Process</a:t>
            </a:r>
          </a:p>
        </p:txBody>
      </p:sp>
      <p:sp>
        <p:nvSpPr>
          <p:cNvPr id="3" name="Content Placeholder 2"/>
          <p:cNvSpPr>
            <a:spLocks noGrp="1"/>
          </p:cNvSpPr>
          <p:nvPr>
            <p:ph idx="1"/>
          </p:nvPr>
        </p:nvSpPr>
        <p:spPr>
          <a:xfrm>
            <a:off x="122464" y="947351"/>
            <a:ext cx="8899072" cy="1635211"/>
          </a:xfrm>
        </p:spPr>
        <p:txBody>
          <a:bodyPr>
            <a:noAutofit/>
          </a:bodyPr>
          <a:lstStyle/>
          <a:p>
            <a:pPr marL="0" indent="0">
              <a:lnSpc>
                <a:spcPct val="125000"/>
              </a:lnSpc>
              <a:spcBef>
                <a:spcPts val="600"/>
              </a:spcBef>
              <a:buNone/>
            </a:pPr>
            <a:r>
              <a:rPr lang="en-US" sz="1800" dirty="0">
                <a:latin typeface="Palatino Linotype" panose="02040502050505030304" pitchFamily="18" charset="0"/>
              </a:rPr>
              <a:t>The Summer Training application process for engineering students are administered by the </a:t>
            </a:r>
            <a:r>
              <a:rPr lang="en-US" sz="1800" b="1" dirty="0">
                <a:latin typeface="Palatino Linotype" panose="02040502050505030304" pitchFamily="18" charset="0"/>
              </a:rPr>
              <a:t>Dean’s Office of Faculty of Engineering </a:t>
            </a:r>
          </a:p>
          <a:p>
            <a:pPr marL="0" indent="0">
              <a:lnSpc>
                <a:spcPct val="125000"/>
              </a:lnSpc>
              <a:spcBef>
                <a:spcPts val="600"/>
              </a:spcBef>
              <a:buNone/>
            </a:pPr>
            <a:r>
              <a:rPr lang="en-US" sz="1800" b="1" dirty="0">
                <a:latin typeface="Palatino Linotype" panose="02040502050505030304" pitchFamily="18" charset="0"/>
              </a:rPr>
              <a:t>	Location: R</a:t>
            </a:r>
            <a:r>
              <a:rPr lang="en-US" sz="1800" dirty="0">
                <a:latin typeface="Palatino Linotype" panose="02040502050505030304" pitchFamily="18" charset="0"/>
              </a:rPr>
              <a:t>oom 225 of EA Building, 2</a:t>
            </a:r>
            <a:r>
              <a:rPr lang="en-US" sz="1800" baseline="30000" dirty="0">
                <a:latin typeface="Palatino Linotype" panose="02040502050505030304" pitchFamily="18" charset="0"/>
              </a:rPr>
              <a:t>nd</a:t>
            </a:r>
            <a:r>
              <a:rPr lang="en-US" sz="1800" dirty="0">
                <a:latin typeface="Palatino Linotype" panose="02040502050505030304" pitchFamily="18" charset="0"/>
              </a:rPr>
              <a:t> floor</a:t>
            </a:r>
          </a:p>
          <a:p>
            <a:pPr marL="0" indent="0">
              <a:lnSpc>
                <a:spcPct val="125000"/>
              </a:lnSpc>
              <a:spcBef>
                <a:spcPts val="600"/>
              </a:spcBef>
              <a:buNone/>
            </a:pPr>
            <a:r>
              <a:rPr lang="en-US" sz="1800" b="1" dirty="0">
                <a:latin typeface="Palatino Linotype" panose="02040502050505030304" pitchFamily="18" charset="0"/>
              </a:rPr>
              <a:t>	Phone: </a:t>
            </a:r>
            <a:r>
              <a:rPr lang="en-US" sz="1800" dirty="0">
                <a:latin typeface="Palatino Linotype" panose="02040502050505030304" pitchFamily="18" charset="0"/>
              </a:rPr>
              <a:t>290-1261, 290-2354</a:t>
            </a:r>
          </a:p>
        </p:txBody>
      </p:sp>
      <p:sp>
        <p:nvSpPr>
          <p:cNvPr id="5" name="Slide Number Placeholder 4">
            <a:extLst>
              <a:ext uri="{FF2B5EF4-FFF2-40B4-BE49-F238E27FC236}">
                <a16:creationId xmlns:a16="http://schemas.microsoft.com/office/drawing/2014/main" id="{2E7B1AAF-FC1B-4530-81EF-0B1902556E73}"/>
              </a:ext>
            </a:extLst>
          </p:cNvPr>
          <p:cNvSpPr>
            <a:spLocks noGrp="1"/>
          </p:cNvSpPr>
          <p:nvPr>
            <p:ph type="sldNum" sz="quarter" idx="12"/>
          </p:nvPr>
        </p:nvSpPr>
        <p:spPr/>
        <p:txBody>
          <a:bodyPr/>
          <a:lstStyle/>
          <a:p>
            <a:fld id="{55C05EF7-631F-C84E-8FE8-522F3067E09A}" type="slidenum">
              <a:rPr lang="en-US" smtClean="0"/>
              <a:t>2</a:t>
            </a:fld>
            <a:endParaRPr lang="en-US"/>
          </a:p>
        </p:txBody>
      </p:sp>
      <p:sp>
        <p:nvSpPr>
          <p:cNvPr id="6" name="Content Placeholder 2">
            <a:extLst>
              <a:ext uri="{FF2B5EF4-FFF2-40B4-BE49-F238E27FC236}">
                <a16:creationId xmlns:a16="http://schemas.microsoft.com/office/drawing/2014/main" id="{8E2BFA6D-EA17-C408-4C49-84F5F33B0ED3}"/>
              </a:ext>
            </a:extLst>
          </p:cNvPr>
          <p:cNvSpPr txBox="1">
            <a:spLocks/>
          </p:cNvSpPr>
          <p:nvPr/>
        </p:nvSpPr>
        <p:spPr>
          <a:xfrm>
            <a:off x="-12355" y="3519077"/>
            <a:ext cx="6166022" cy="787837"/>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125000"/>
              </a:lnSpc>
              <a:spcBef>
                <a:spcPts val="600"/>
              </a:spcBef>
              <a:buFont typeface="Arial"/>
              <a:buNone/>
            </a:pPr>
            <a:r>
              <a:rPr lang="en-US" sz="1800" b="1" dirty="0">
                <a:latin typeface="Palatino Linotype" panose="02040502050505030304" pitchFamily="18" charset="0"/>
              </a:rPr>
              <a:t>Ms. </a:t>
            </a:r>
            <a:r>
              <a:rPr lang="en-US" sz="1800" b="1" dirty="0" err="1">
                <a:latin typeface="Palatino Linotype" panose="02040502050505030304" pitchFamily="18" charset="0"/>
              </a:rPr>
              <a:t>Gizem</a:t>
            </a:r>
            <a:r>
              <a:rPr lang="en-US" sz="1800" b="1" dirty="0">
                <a:latin typeface="Palatino Linotype" panose="02040502050505030304" pitchFamily="18" charset="0"/>
              </a:rPr>
              <a:t> </a:t>
            </a:r>
            <a:r>
              <a:rPr lang="en-US" sz="1800" b="1" dirty="0" err="1">
                <a:latin typeface="Palatino Linotype" panose="02040502050505030304" pitchFamily="18" charset="0"/>
              </a:rPr>
              <a:t>Ballı</a:t>
            </a:r>
            <a:r>
              <a:rPr lang="en-US" sz="1800" b="1" dirty="0">
                <a:latin typeface="Palatino Linotype" panose="02040502050505030304" pitchFamily="18" charset="0"/>
              </a:rPr>
              <a:t> &amp;</a:t>
            </a:r>
            <a:r>
              <a:rPr lang="en-US" sz="1800" dirty="0">
                <a:latin typeface="Palatino Linotype" panose="02040502050505030304" pitchFamily="18" charset="0"/>
              </a:rPr>
              <a:t> </a:t>
            </a:r>
            <a:r>
              <a:rPr lang="en-US" sz="1800" b="1" dirty="0">
                <a:latin typeface="Palatino Linotype" panose="02040502050505030304" pitchFamily="18" charset="0"/>
              </a:rPr>
              <a:t>Mr. </a:t>
            </a:r>
            <a:r>
              <a:rPr lang="en-US" sz="1800" b="1" dirty="0" err="1">
                <a:latin typeface="Palatino Linotype" panose="02040502050505030304" pitchFamily="18" charset="0"/>
              </a:rPr>
              <a:t>İlkan</a:t>
            </a:r>
            <a:r>
              <a:rPr lang="en-US" sz="1800" b="1" dirty="0">
                <a:latin typeface="Palatino Linotype" panose="02040502050505030304" pitchFamily="18" charset="0"/>
              </a:rPr>
              <a:t> Sar</a:t>
            </a:r>
            <a:r>
              <a:rPr lang="en-US" sz="1800" dirty="0">
                <a:latin typeface="Palatino Linotype" panose="02040502050505030304" pitchFamily="18" charset="0"/>
              </a:rPr>
              <a:t>a are the administrative assistants assigned to Summer training, you can reach them through e-mail at  </a:t>
            </a:r>
            <a:r>
              <a:rPr lang="en-US" sz="1800" b="1" dirty="0" err="1">
                <a:solidFill>
                  <a:srgbClr val="C00000"/>
                </a:solidFill>
                <a:latin typeface="Courier New" panose="02070309020205020404" pitchFamily="49" charset="0"/>
                <a:cs typeface="Courier New" panose="02070309020205020404" pitchFamily="49" charset="0"/>
              </a:rPr>
              <a:t>mfstaj@bilkent.edu.tr</a:t>
            </a:r>
            <a:endParaRPr lang="en-US" sz="1800" b="1" dirty="0">
              <a:solidFill>
                <a:srgbClr val="C00000"/>
              </a:solidFill>
              <a:latin typeface="Courier New" panose="02070309020205020404" pitchFamily="49" charset="0"/>
              <a:cs typeface="Courier New" panose="02070309020205020404" pitchFamily="49" charset="0"/>
            </a:endParaRPr>
          </a:p>
        </p:txBody>
      </p:sp>
      <p:grpSp>
        <p:nvGrpSpPr>
          <p:cNvPr id="13" name="Group 12">
            <a:extLst>
              <a:ext uri="{FF2B5EF4-FFF2-40B4-BE49-F238E27FC236}">
                <a16:creationId xmlns:a16="http://schemas.microsoft.com/office/drawing/2014/main" id="{CD4A2846-1ADE-F39F-9F47-A6087E71F9F8}"/>
              </a:ext>
            </a:extLst>
          </p:cNvPr>
          <p:cNvGrpSpPr/>
          <p:nvPr/>
        </p:nvGrpSpPr>
        <p:grpSpPr>
          <a:xfrm>
            <a:off x="278026" y="2675156"/>
            <a:ext cx="5690288" cy="721603"/>
            <a:chOff x="278026" y="2675156"/>
            <a:chExt cx="5690288" cy="721603"/>
          </a:xfrm>
        </p:grpSpPr>
        <p:sp>
          <p:nvSpPr>
            <p:cNvPr id="10" name="Rectangle 9">
              <a:extLst>
                <a:ext uri="{FF2B5EF4-FFF2-40B4-BE49-F238E27FC236}">
                  <a16:creationId xmlns:a16="http://schemas.microsoft.com/office/drawing/2014/main" id="{7946A80B-52FB-D8D4-D90F-BD7124107787}"/>
                </a:ext>
              </a:extLst>
            </p:cNvPr>
            <p:cNvSpPr/>
            <p:nvPr/>
          </p:nvSpPr>
          <p:spPr>
            <a:xfrm>
              <a:off x="278026" y="2675156"/>
              <a:ext cx="5690288" cy="721603"/>
            </a:xfrm>
            <a:prstGeom prst="rect">
              <a:avLst/>
            </a:prstGeom>
            <a:solidFill>
              <a:schemeClr val="accent2"/>
            </a:solidFill>
            <a:ln>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Content Placeholder 2">
              <a:extLst>
                <a:ext uri="{FF2B5EF4-FFF2-40B4-BE49-F238E27FC236}">
                  <a16:creationId xmlns:a16="http://schemas.microsoft.com/office/drawing/2014/main" id="{1A47D96D-971A-A396-C25F-2BBB46DB7B4B}"/>
                </a:ext>
              </a:extLst>
            </p:cNvPr>
            <p:cNvSpPr txBox="1">
              <a:spLocks/>
            </p:cNvSpPr>
            <p:nvPr/>
          </p:nvSpPr>
          <p:spPr>
            <a:xfrm>
              <a:off x="278026" y="2704880"/>
              <a:ext cx="5690288" cy="642453"/>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125000"/>
                </a:lnSpc>
                <a:spcBef>
                  <a:spcPts val="600"/>
                </a:spcBef>
                <a:buFont typeface="Arial"/>
                <a:buNone/>
              </a:pPr>
              <a:r>
                <a:rPr lang="en-US" sz="2800" b="1" dirty="0">
                  <a:solidFill>
                    <a:schemeClr val="bg1"/>
                  </a:solidFill>
                  <a:latin typeface="Palatino Linotype" panose="02040502050505030304" pitchFamily="18" charset="0"/>
                </a:rPr>
                <a:t>Website</a:t>
              </a:r>
              <a:r>
                <a:rPr lang="en-US" sz="2800" b="1" dirty="0">
                  <a:solidFill>
                    <a:schemeClr val="bg1"/>
                  </a:solidFill>
                  <a:latin typeface="Courier New" panose="02070309020205020404" pitchFamily="49" charset="0"/>
                  <a:cs typeface="Courier New" panose="02070309020205020404" pitchFamily="49" charset="0"/>
                </a:rPr>
                <a:t>: mf.bilkent.edu.tr</a:t>
              </a:r>
            </a:p>
          </p:txBody>
        </p:sp>
      </p:grpSp>
      <p:sp>
        <p:nvSpPr>
          <p:cNvPr id="11" name="TextBox 10">
            <a:extLst>
              <a:ext uri="{FF2B5EF4-FFF2-40B4-BE49-F238E27FC236}">
                <a16:creationId xmlns:a16="http://schemas.microsoft.com/office/drawing/2014/main" id="{01EA022D-7F04-5894-8EB6-CD07B61817C0}"/>
              </a:ext>
            </a:extLst>
          </p:cNvPr>
          <p:cNvSpPr txBox="1"/>
          <p:nvPr/>
        </p:nvSpPr>
        <p:spPr>
          <a:xfrm>
            <a:off x="74140" y="5629457"/>
            <a:ext cx="6982671" cy="836639"/>
          </a:xfrm>
          <a:prstGeom prst="rect">
            <a:avLst/>
          </a:prstGeom>
        </p:spPr>
        <p:txBody>
          <a:bodyPr>
            <a:noAutofit/>
          </a:bodyPr>
          <a:lstStyle>
            <a:defPPr>
              <a:defRPr lang="en-US"/>
            </a:defPPr>
            <a:lvl1pPr indent="0">
              <a:lnSpc>
                <a:spcPct val="125000"/>
              </a:lnSpc>
              <a:spcBef>
                <a:spcPts val="600"/>
              </a:spcBef>
              <a:buFont typeface="Arial"/>
              <a:buNone/>
              <a:defRPr b="1">
                <a:latin typeface="Palatino Linotype" panose="02040502050505030304" pitchFamily="18" charset="0"/>
              </a:defRPr>
            </a:lvl1pPr>
            <a:lvl2pPr marL="742950" indent="-285750">
              <a:spcBef>
                <a:spcPct val="20000"/>
              </a:spcBef>
              <a:buFont typeface="Arial"/>
              <a:buChar char="–"/>
              <a:defRPr sz="2800"/>
            </a:lvl2pPr>
            <a:lvl3pPr marL="1143000" indent="-228600">
              <a:spcBef>
                <a:spcPct val="20000"/>
              </a:spcBef>
              <a:buFont typeface="Arial"/>
              <a:buChar char="•"/>
              <a:defRPr sz="2400"/>
            </a:lvl3pPr>
            <a:lvl4pPr marL="1600200" indent="-228600">
              <a:spcBef>
                <a:spcPct val="20000"/>
              </a:spcBef>
              <a:buFont typeface="Arial"/>
              <a:buChar char="–"/>
              <a:defRPr sz="2000"/>
            </a:lvl4pPr>
            <a:lvl5pPr marL="2057400" indent="-228600">
              <a:spcBef>
                <a:spcPct val="20000"/>
              </a:spcBef>
              <a:buFont typeface="Arial"/>
              <a:buChar char="»"/>
              <a:defRPr sz="2000"/>
            </a:lvl5pPr>
            <a:lvl6pPr marL="2514600" indent="-228600">
              <a:spcBef>
                <a:spcPct val="20000"/>
              </a:spcBef>
              <a:buFont typeface="Arial"/>
              <a:buChar char="•"/>
              <a:defRPr sz="2000"/>
            </a:lvl6pPr>
            <a:lvl7pPr marL="2971800" indent="-228600">
              <a:spcBef>
                <a:spcPct val="20000"/>
              </a:spcBef>
              <a:buFont typeface="Arial"/>
              <a:buChar char="•"/>
              <a:defRPr sz="2000"/>
            </a:lvl7pPr>
            <a:lvl8pPr marL="3429000" indent="-228600">
              <a:spcBef>
                <a:spcPct val="20000"/>
              </a:spcBef>
              <a:buFont typeface="Arial"/>
              <a:buChar char="•"/>
              <a:defRPr sz="2000"/>
            </a:lvl8pPr>
            <a:lvl9pPr marL="3886200" indent="-228600">
              <a:spcBef>
                <a:spcPct val="20000"/>
              </a:spcBef>
              <a:buFont typeface="Arial"/>
              <a:buChar char="•"/>
              <a:defRPr sz="2000"/>
            </a:lvl9pPr>
          </a:lstStyle>
          <a:p>
            <a:r>
              <a:rPr lang="en-US" b="0"/>
              <a:t>See </a:t>
            </a:r>
            <a:r>
              <a:rPr lang="en-US">
                <a:solidFill>
                  <a:srgbClr val="C00000"/>
                </a:solidFill>
              </a:rPr>
              <a:t>STS Instructions </a:t>
            </a:r>
            <a:r>
              <a:rPr lang="en-US" b="0"/>
              <a:t>on the website:</a:t>
            </a:r>
          </a:p>
          <a:p>
            <a:r>
              <a:rPr lang="en-US" b="0"/>
              <a:t>	</a:t>
            </a:r>
            <a:r>
              <a:rPr lang="en-US">
                <a:latin typeface="Courier New" panose="02070309020205020404" pitchFamily="49" charset="0"/>
                <a:cs typeface="Courier New" panose="02070309020205020404" pitchFamily="49" charset="0"/>
              </a:rPr>
              <a:t>mf.bilkent.edu.tr</a:t>
            </a:r>
            <a:r>
              <a:rPr lang="en-US" b="0"/>
              <a:t> </a:t>
            </a:r>
            <a:r>
              <a:rPr lang="en-US" b="0">
                <a:sym typeface="Wingdings" pitchFamily="2" charset="2"/>
              </a:rPr>
              <a:t> </a:t>
            </a:r>
            <a:r>
              <a:rPr lang="en-US" b="0"/>
              <a:t>For Students </a:t>
            </a:r>
            <a:r>
              <a:rPr lang="en-US" b="0">
                <a:sym typeface="Wingdings" pitchFamily="2" charset="2"/>
              </a:rPr>
              <a:t> </a:t>
            </a:r>
            <a:r>
              <a:rPr lang="en-US" b="0"/>
              <a:t>Summer Training</a:t>
            </a:r>
          </a:p>
        </p:txBody>
      </p:sp>
      <p:grpSp>
        <p:nvGrpSpPr>
          <p:cNvPr id="14" name="Group 13">
            <a:extLst>
              <a:ext uri="{FF2B5EF4-FFF2-40B4-BE49-F238E27FC236}">
                <a16:creationId xmlns:a16="http://schemas.microsoft.com/office/drawing/2014/main" id="{E963D345-6F26-3A6C-6071-02CDDAFF0591}"/>
              </a:ext>
            </a:extLst>
          </p:cNvPr>
          <p:cNvGrpSpPr/>
          <p:nvPr/>
        </p:nvGrpSpPr>
        <p:grpSpPr>
          <a:xfrm>
            <a:off x="0" y="1360178"/>
            <a:ext cx="9144000" cy="4725757"/>
            <a:chOff x="0" y="1360178"/>
            <a:chExt cx="9144000" cy="4725757"/>
          </a:xfrm>
        </p:grpSpPr>
        <p:sp>
          <p:nvSpPr>
            <p:cNvPr id="4" name="Content Placeholder 2">
              <a:extLst>
                <a:ext uri="{FF2B5EF4-FFF2-40B4-BE49-F238E27FC236}">
                  <a16:creationId xmlns:a16="http://schemas.microsoft.com/office/drawing/2014/main" id="{5D803E88-60BD-38B4-9D52-43A510AA0EB8}"/>
                </a:ext>
              </a:extLst>
            </p:cNvPr>
            <p:cNvSpPr txBox="1">
              <a:spLocks/>
            </p:cNvSpPr>
            <p:nvPr/>
          </p:nvSpPr>
          <p:spPr>
            <a:xfrm>
              <a:off x="0" y="4697782"/>
              <a:ext cx="5660498" cy="934287"/>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125000"/>
                </a:lnSpc>
                <a:spcBef>
                  <a:spcPts val="600"/>
                </a:spcBef>
                <a:buNone/>
              </a:pPr>
              <a:r>
                <a:rPr lang="en-US" sz="1800" dirty="0">
                  <a:latin typeface="Palatino Linotype" panose="02040502050505030304" pitchFamily="18" charset="0"/>
                </a:rPr>
                <a:t>Summer Training application process is run through online </a:t>
              </a:r>
              <a:r>
                <a:rPr lang="en-US" sz="1800" b="1" dirty="0">
                  <a:solidFill>
                    <a:srgbClr val="C00000"/>
                  </a:solidFill>
                  <a:latin typeface="Palatino Linotype" panose="02040502050505030304" pitchFamily="18" charset="0"/>
                </a:rPr>
                <a:t>Summer Training System (STS)</a:t>
              </a:r>
              <a:r>
                <a:rPr lang="en-US" sz="1800" dirty="0">
                  <a:latin typeface="Palatino Linotype" panose="02040502050505030304" pitchFamily="18" charset="0"/>
                </a:rPr>
                <a:t>.</a:t>
              </a:r>
            </a:p>
          </p:txBody>
        </p:sp>
        <p:pic>
          <p:nvPicPr>
            <p:cNvPr id="8" name="Picture 7">
              <a:extLst>
                <a:ext uri="{FF2B5EF4-FFF2-40B4-BE49-F238E27FC236}">
                  <a16:creationId xmlns:a16="http://schemas.microsoft.com/office/drawing/2014/main" id="{A6180272-1B7E-DC71-3A8B-727934378B95}"/>
                </a:ext>
              </a:extLst>
            </p:cNvPr>
            <p:cNvPicPr>
              <a:picLocks noChangeAspect="1"/>
            </p:cNvPicPr>
            <p:nvPr/>
          </p:nvPicPr>
          <p:blipFill>
            <a:blip r:embed="rId2"/>
            <a:srcRect l="4720" r="39319" b="5213"/>
            <a:stretch/>
          </p:blipFill>
          <p:spPr>
            <a:xfrm>
              <a:off x="5869459" y="1360178"/>
              <a:ext cx="3274541" cy="4725757"/>
            </a:xfrm>
            <a:prstGeom prst="rect">
              <a:avLst/>
            </a:prstGeom>
          </p:spPr>
        </p:pic>
        <p:sp>
          <p:nvSpPr>
            <p:cNvPr id="12" name="Rectangle 11">
              <a:extLst>
                <a:ext uri="{FF2B5EF4-FFF2-40B4-BE49-F238E27FC236}">
                  <a16:creationId xmlns:a16="http://schemas.microsoft.com/office/drawing/2014/main" id="{811662CF-C05B-AD9A-3DEA-006432892943}"/>
                </a:ext>
              </a:extLst>
            </p:cNvPr>
            <p:cNvSpPr/>
            <p:nvPr/>
          </p:nvSpPr>
          <p:spPr>
            <a:xfrm>
              <a:off x="6048797" y="5629457"/>
              <a:ext cx="1185484" cy="350557"/>
            </a:xfrm>
            <a:prstGeom prst="rect">
              <a:avLst/>
            </a:prstGeom>
            <a:noFill/>
            <a:ln w="38100">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175144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9894"/>
            <a:ext cx="8229600" cy="598714"/>
          </a:xfrm>
        </p:spPr>
        <p:txBody>
          <a:bodyPr/>
          <a:lstStyle/>
          <a:p>
            <a:r>
              <a:rPr lang="en-US" b="1" dirty="0">
                <a:solidFill>
                  <a:schemeClr val="bg1"/>
                </a:solidFill>
                <a:latin typeface="Palatino Linotype" panose="02040502050505030304" pitchFamily="18" charset="0"/>
              </a:rPr>
              <a:t>Summer Training Rules</a:t>
            </a:r>
          </a:p>
        </p:txBody>
      </p:sp>
      <p:sp>
        <p:nvSpPr>
          <p:cNvPr id="3" name="Content Placeholder 2"/>
          <p:cNvSpPr>
            <a:spLocks noGrp="1"/>
          </p:cNvSpPr>
          <p:nvPr>
            <p:ph idx="1"/>
          </p:nvPr>
        </p:nvSpPr>
        <p:spPr>
          <a:xfrm>
            <a:off x="0" y="1100979"/>
            <a:ext cx="9208349" cy="5407772"/>
          </a:xfrm>
        </p:spPr>
        <p:txBody>
          <a:bodyPr>
            <a:noAutofit/>
          </a:bodyPr>
          <a:lstStyle/>
          <a:p>
            <a:pPr marL="0" indent="0">
              <a:spcBef>
                <a:spcPts val="1200"/>
              </a:spcBef>
              <a:buSzPct val="150000"/>
              <a:buNone/>
            </a:pPr>
            <a:r>
              <a:rPr lang="en-US" sz="2000" dirty="0">
                <a:latin typeface="Palatino Linotype" panose="02040502050505030304" pitchFamily="18" charset="0"/>
              </a:rPr>
              <a:t>An Engineering student needs to complete </a:t>
            </a:r>
            <a:r>
              <a:rPr lang="en-US" sz="2000" u="sng" dirty="0">
                <a:latin typeface="Palatino Linotype" panose="02040502050505030304" pitchFamily="18" charset="0"/>
              </a:rPr>
              <a:t>two mandatory summer trainings: </a:t>
            </a:r>
            <a:endParaRPr lang="en-US" sz="2000" dirty="0">
              <a:latin typeface="Palatino Linotype" panose="02040502050505030304" pitchFamily="18" charset="0"/>
            </a:endParaRPr>
          </a:p>
          <a:p>
            <a:pPr marL="0" indent="0">
              <a:spcBef>
                <a:spcPts val="1200"/>
              </a:spcBef>
              <a:buSzPct val="100000"/>
              <a:buNone/>
            </a:pPr>
            <a:r>
              <a:rPr lang="en-US" sz="2000" dirty="0">
                <a:latin typeface="Palatino Linotype" panose="02040502050505030304" pitchFamily="18" charset="0"/>
              </a:rPr>
              <a:t>		</a:t>
            </a:r>
            <a:r>
              <a:rPr lang="en-US" sz="2000" dirty="0">
                <a:solidFill>
                  <a:srgbClr val="C00000"/>
                </a:solidFill>
                <a:latin typeface="Palatino Linotype" panose="02040502050505030304" pitchFamily="18" charset="0"/>
              </a:rPr>
              <a:t>(1) </a:t>
            </a:r>
            <a:r>
              <a:rPr lang="en-US" sz="2000" dirty="0">
                <a:latin typeface="Palatino Linotype" panose="02040502050505030304" pitchFamily="18" charset="0"/>
              </a:rPr>
              <a:t>in the Summer just after the 2</a:t>
            </a:r>
            <a:r>
              <a:rPr lang="en-US" sz="2000" baseline="30000" dirty="0">
                <a:latin typeface="Palatino Linotype" panose="02040502050505030304" pitchFamily="18" charset="0"/>
              </a:rPr>
              <a:t>nd</a:t>
            </a:r>
            <a:r>
              <a:rPr lang="en-US" sz="2000" dirty="0">
                <a:latin typeface="Palatino Linotype" panose="02040502050505030304" pitchFamily="18" charset="0"/>
              </a:rPr>
              <a:t> curriculum year</a:t>
            </a:r>
          </a:p>
          <a:p>
            <a:pPr marL="0" indent="0">
              <a:spcBef>
                <a:spcPts val="1200"/>
              </a:spcBef>
              <a:buSzPct val="100000"/>
              <a:buNone/>
            </a:pPr>
            <a:r>
              <a:rPr lang="en-US" sz="2000" dirty="0">
                <a:latin typeface="Palatino Linotype" panose="02040502050505030304" pitchFamily="18" charset="0"/>
              </a:rPr>
              <a:t>		</a:t>
            </a:r>
            <a:r>
              <a:rPr lang="en-US" sz="2000" dirty="0">
                <a:solidFill>
                  <a:srgbClr val="C00000"/>
                </a:solidFill>
                <a:latin typeface="Palatino Linotype" panose="02040502050505030304" pitchFamily="18" charset="0"/>
              </a:rPr>
              <a:t>(2) </a:t>
            </a:r>
            <a:r>
              <a:rPr lang="en-US" sz="2000" dirty="0">
                <a:latin typeface="Palatino Linotype" panose="02040502050505030304" pitchFamily="18" charset="0"/>
              </a:rPr>
              <a:t>in the Summer just after the 3</a:t>
            </a:r>
            <a:r>
              <a:rPr lang="en-US" sz="2000" baseline="30000" dirty="0">
                <a:latin typeface="Palatino Linotype" panose="02040502050505030304" pitchFamily="18" charset="0"/>
              </a:rPr>
              <a:t>rd</a:t>
            </a:r>
            <a:r>
              <a:rPr lang="en-US" sz="2000" dirty="0">
                <a:latin typeface="Palatino Linotype" panose="02040502050505030304" pitchFamily="18" charset="0"/>
              </a:rPr>
              <a:t> curriculum year</a:t>
            </a:r>
          </a:p>
          <a:p>
            <a:pPr marL="0" indent="0">
              <a:spcBef>
                <a:spcPts val="1200"/>
              </a:spcBef>
              <a:buSzPct val="150000"/>
              <a:buNone/>
            </a:pPr>
            <a:r>
              <a:rPr lang="en-US" sz="2000" dirty="0">
                <a:latin typeface="Palatino Linotype" panose="02040502050505030304" pitchFamily="18" charset="0"/>
              </a:rPr>
              <a:t>The training duration must be at least </a:t>
            </a:r>
            <a:r>
              <a:rPr lang="en-US" sz="2000" b="1" dirty="0">
                <a:solidFill>
                  <a:srgbClr val="C00000"/>
                </a:solidFill>
                <a:latin typeface="Palatino Linotype" panose="02040502050505030304" pitchFamily="18" charset="0"/>
              </a:rPr>
              <a:t>20 working days </a:t>
            </a:r>
            <a:r>
              <a:rPr lang="en-US" sz="2000" dirty="0">
                <a:latin typeface="Palatino Linotype" panose="02040502050505030304" pitchFamily="18" charset="0"/>
              </a:rPr>
              <a:t>(Monday thru Friday)</a:t>
            </a:r>
          </a:p>
          <a:p>
            <a:pPr marL="0" indent="0">
              <a:spcBef>
                <a:spcPts val="1200"/>
              </a:spcBef>
              <a:buSzPct val="150000"/>
              <a:buNone/>
            </a:pPr>
            <a:r>
              <a:rPr lang="en-US" sz="2000" dirty="0">
                <a:latin typeface="Palatino Linotype" panose="02040502050505030304" pitchFamily="18" charset="0"/>
              </a:rPr>
              <a:t>These </a:t>
            </a:r>
            <a:r>
              <a:rPr lang="en-US" sz="2000" b="1" dirty="0">
                <a:latin typeface="Palatino Linotype" panose="02040502050505030304" pitchFamily="18" charset="0"/>
              </a:rPr>
              <a:t>20 working days</a:t>
            </a:r>
            <a:r>
              <a:rPr lang="en-US" sz="2000" dirty="0">
                <a:latin typeface="Palatino Linotype" panose="02040502050505030304" pitchFamily="18" charset="0"/>
              </a:rPr>
              <a:t> must be consecutive (except intervening holidays).</a:t>
            </a:r>
          </a:p>
          <a:p>
            <a:pPr marL="0" indent="0">
              <a:spcBef>
                <a:spcPts val="1200"/>
              </a:spcBef>
              <a:buSzPct val="150000"/>
              <a:buNone/>
            </a:pPr>
            <a:r>
              <a:rPr lang="en-US" sz="2000" dirty="0">
                <a:latin typeface="Palatino Linotype" panose="02040502050505030304" pitchFamily="18" charset="0"/>
              </a:rPr>
              <a:t>According to the Social Security Law no. 5510, item </a:t>
            </a:r>
            <a:r>
              <a:rPr lang="en-US" sz="2000" dirty="0" err="1">
                <a:latin typeface="Palatino Linotype" panose="02040502050505030304" pitchFamily="18" charset="0"/>
              </a:rPr>
              <a:t>5b</a:t>
            </a:r>
            <a:r>
              <a:rPr lang="en-US" sz="2000" dirty="0">
                <a:latin typeface="Palatino Linotype" panose="02040502050505030304" pitchFamily="18" charset="0"/>
              </a:rPr>
              <a:t>, each student doing Summer training in </a:t>
            </a:r>
            <a:r>
              <a:rPr lang="en-US" sz="2000" dirty="0" err="1">
                <a:latin typeface="Palatino Linotype" panose="02040502050505030304" pitchFamily="18" charset="0"/>
              </a:rPr>
              <a:t>Türkiye</a:t>
            </a:r>
            <a:r>
              <a:rPr lang="en-US" sz="2000" dirty="0">
                <a:latin typeface="Palatino Linotype" panose="02040502050505030304" pitchFamily="18" charset="0"/>
              </a:rPr>
              <a:t> needs to be insured for “work-related accidents and occupational diseases” during his/her </a:t>
            </a:r>
            <a:r>
              <a:rPr lang="en-US" sz="2000" b="1" dirty="0">
                <a:latin typeface="Palatino Linotype" panose="02040502050505030304" pitchFamily="18" charset="0"/>
              </a:rPr>
              <a:t>20 working days </a:t>
            </a:r>
            <a:r>
              <a:rPr lang="en-US" sz="2000" dirty="0">
                <a:latin typeface="Palatino Linotype" panose="02040502050505030304" pitchFamily="18" charset="0"/>
              </a:rPr>
              <a:t>of summer training.</a:t>
            </a:r>
          </a:p>
          <a:p>
            <a:pPr marL="0" indent="0" algn="ctr">
              <a:spcBef>
                <a:spcPts val="1800"/>
              </a:spcBef>
              <a:spcAft>
                <a:spcPts val="1800"/>
              </a:spcAft>
              <a:buSzPct val="150000"/>
              <a:buNone/>
            </a:pPr>
            <a:r>
              <a:rPr lang="en-US" sz="2000" b="1" u="sng" dirty="0">
                <a:solidFill>
                  <a:srgbClr val="C00000"/>
                </a:solidFill>
                <a:latin typeface="Palatino Linotype" panose="02040502050505030304" pitchFamily="18" charset="0"/>
              </a:rPr>
              <a:t>Without Social Security, a student CANNOT conduct summer training!!!</a:t>
            </a:r>
          </a:p>
          <a:p>
            <a:pPr marL="0" indent="0">
              <a:spcBef>
                <a:spcPts val="1800"/>
              </a:spcBef>
              <a:spcAft>
                <a:spcPts val="1800"/>
              </a:spcAft>
              <a:buSzPct val="150000"/>
              <a:buNone/>
            </a:pPr>
            <a:r>
              <a:rPr lang="en-US" sz="2000" dirty="0" err="1">
                <a:latin typeface="Palatino Linotype" panose="02040502050505030304" pitchFamily="18" charset="0"/>
              </a:rPr>
              <a:t>Bilkent</a:t>
            </a:r>
            <a:r>
              <a:rPr lang="en-US" sz="2000" dirty="0">
                <a:latin typeface="Palatino Linotype" panose="02040502050505030304" pitchFamily="18" charset="0"/>
              </a:rPr>
              <a:t> University provides this insurance (free of charge) for both </a:t>
            </a:r>
            <a:r>
              <a:rPr lang="en-US" sz="2000" u="sng" dirty="0">
                <a:latin typeface="Palatino Linotype" panose="02040502050505030304" pitchFamily="18" charset="0"/>
              </a:rPr>
              <a:t>mandatory and volunteer summer training</a:t>
            </a:r>
            <a:r>
              <a:rPr lang="en-US" sz="2000" dirty="0">
                <a:latin typeface="Palatino Linotype" panose="02040502050505030304" pitchFamily="18" charset="0"/>
              </a:rPr>
              <a:t>.</a:t>
            </a:r>
          </a:p>
        </p:txBody>
      </p:sp>
      <p:sp>
        <p:nvSpPr>
          <p:cNvPr id="5" name="Slide Number Placeholder 4">
            <a:extLst>
              <a:ext uri="{FF2B5EF4-FFF2-40B4-BE49-F238E27FC236}">
                <a16:creationId xmlns:a16="http://schemas.microsoft.com/office/drawing/2014/main" id="{2E7B1AAF-FC1B-4530-81EF-0B1902556E73}"/>
              </a:ext>
            </a:extLst>
          </p:cNvPr>
          <p:cNvSpPr>
            <a:spLocks noGrp="1"/>
          </p:cNvSpPr>
          <p:nvPr>
            <p:ph type="sldNum" sz="quarter" idx="12"/>
          </p:nvPr>
        </p:nvSpPr>
        <p:spPr/>
        <p:txBody>
          <a:bodyPr/>
          <a:lstStyle/>
          <a:p>
            <a:fld id="{55C05EF7-631F-C84E-8FE8-522F3067E09A}" type="slidenum">
              <a:rPr lang="en-US" smtClean="0"/>
              <a:t>3</a:t>
            </a:fld>
            <a:endParaRPr lang="en-US" dirty="0"/>
          </a:p>
        </p:txBody>
      </p:sp>
    </p:spTree>
    <p:extLst>
      <p:ext uri="{BB962C8B-B14F-4D97-AF65-F5344CB8AC3E}">
        <p14:creationId xmlns:p14="http://schemas.microsoft.com/office/powerpoint/2010/main" val="3793392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9894"/>
            <a:ext cx="8386916" cy="598714"/>
          </a:xfrm>
        </p:spPr>
        <p:txBody>
          <a:bodyPr/>
          <a:lstStyle/>
          <a:p>
            <a:r>
              <a:rPr lang="en-US" sz="3800" b="1" dirty="0">
                <a:solidFill>
                  <a:schemeClr val="bg1"/>
                </a:solidFill>
                <a:latin typeface="Palatino Linotype" panose="02040502050505030304" pitchFamily="18" charset="0"/>
              </a:rPr>
              <a:t>Prerequisites &amp; Dept. Coordinators</a:t>
            </a:r>
            <a:br>
              <a:rPr lang="en-US" sz="3800" b="1" dirty="0">
                <a:solidFill>
                  <a:schemeClr val="bg1"/>
                </a:solidFill>
                <a:latin typeface="Palatino Linotype" panose="02040502050505030304" pitchFamily="18" charset="0"/>
              </a:rPr>
            </a:br>
            <a:endParaRPr lang="en-US" sz="3800" b="1" dirty="0">
              <a:solidFill>
                <a:schemeClr val="bg1"/>
              </a:solidFill>
              <a:latin typeface="Palatino Linotype" panose="02040502050505030304" pitchFamily="18" charset="0"/>
            </a:endParaRPr>
          </a:p>
        </p:txBody>
      </p:sp>
      <p:sp>
        <p:nvSpPr>
          <p:cNvPr id="5" name="Slide Number Placeholder 4">
            <a:extLst>
              <a:ext uri="{FF2B5EF4-FFF2-40B4-BE49-F238E27FC236}">
                <a16:creationId xmlns:a16="http://schemas.microsoft.com/office/drawing/2014/main" id="{2E7B1AAF-FC1B-4530-81EF-0B1902556E73}"/>
              </a:ext>
            </a:extLst>
          </p:cNvPr>
          <p:cNvSpPr>
            <a:spLocks noGrp="1"/>
          </p:cNvSpPr>
          <p:nvPr>
            <p:ph type="sldNum" sz="quarter" idx="12"/>
          </p:nvPr>
        </p:nvSpPr>
        <p:spPr/>
        <p:txBody>
          <a:bodyPr/>
          <a:lstStyle/>
          <a:p>
            <a:fld id="{55C05EF7-631F-C84E-8FE8-522F3067E09A}" type="slidenum">
              <a:rPr lang="en-US" smtClean="0"/>
              <a:t>4</a:t>
            </a:fld>
            <a:endParaRPr lang="en-US" dirty="0"/>
          </a:p>
        </p:txBody>
      </p:sp>
      <p:graphicFrame>
        <p:nvGraphicFramePr>
          <p:cNvPr id="4" name="Content Placeholder 3">
            <a:extLst>
              <a:ext uri="{FF2B5EF4-FFF2-40B4-BE49-F238E27FC236}">
                <a16:creationId xmlns:a16="http://schemas.microsoft.com/office/drawing/2014/main" id="{3FDBF6FD-0B13-25FF-D39B-A9C6E1C312D4}"/>
              </a:ext>
            </a:extLst>
          </p:cNvPr>
          <p:cNvGraphicFramePr>
            <a:graphicFrameLocks/>
          </p:cNvGraphicFramePr>
          <p:nvPr>
            <p:extLst>
              <p:ext uri="{D42A27DB-BD31-4B8C-83A1-F6EECF244321}">
                <p14:modId xmlns:p14="http://schemas.microsoft.com/office/powerpoint/2010/main" val="3356436218"/>
              </p:ext>
            </p:extLst>
          </p:nvPr>
        </p:nvGraphicFramePr>
        <p:xfrm>
          <a:off x="38169" y="1025380"/>
          <a:ext cx="9067661" cy="5344940"/>
        </p:xfrm>
        <a:graphic>
          <a:graphicData uri="http://schemas.openxmlformats.org/drawingml/2006/table">
            <a:tbl>
              <a:tblPr firstRow="1" bandRow="1">
                <a:tableStyleId>{5C22544A-7EE6-4342-B048-85BDC9FD1C3A}</a:tableStyleId>
              </a:tblPr>
              <a:tblGrid>
                <a:gridCol w="2133114">
                  <a:extLst>
                    <a:ext uri="{9D8B030D-6E8A-4147-A177-3AD203B41FA5}">
                      <a16:colId xmlns:a16="http://schemas.microsoft.com/office/drawing/2014/main" val="20000"/>
                    </a:ext>
                  </a:extLst>
                </a:gridCol>
                <a:gridCol w="1707227">
                  <a:extLst>
                    <a:ext uri="{9D8B030D-6E8A-4147-A177-3AD203B41FA5}">
                      <a16:colId xmlns:a16="http://schemas.microsoft.com/office/drawing/2014/main" val="20002"/>
                    </a:ext>
                  </a:extLst>
                </a:gridCol>
                <a:gridCol w="1691640">
                  <a:extLst>
                    <a:ext uri="{9D8B030D-6E8A-4147-A177-3AD203B41FA5}">
                      <a16:colId xmlns:a16="http://schemas.microsoft.com/office/drawing/2014/main" val="2945345401"/>
                    </a:ext>
                  </a:extLst>
                </a:gridCol>
                <a:gridCol w="3535680">
                  <a:extLst>
                    <a:ext uri="{9D8B030D-6E8A-4147-A177-3AD203B41FA5}">
                      <a16:colId xmlns:a16="http://schemas.microsoft.com/office/drawing/2014/main" val="2337146081"/>
                    </a:ext>
                  </a:extLst>
                </a:gridCol>
              </a:tblGrid>
              <a:tr h="837444">
                <a:tc>
                  <a:txBody>
                    <a:bodyPr/>
                    <a:lstStyle/>
                    <a:p>
                      <a:pPr algn="l"/>
                      <a:r>
                        <a:rPr lang="en-US" sz="2000" dirty="0">
                          <a:latin typeface="Palatino Linotype" panose="02040502050505030304" pitchFamily="18" charset="0"/>
                        </a:rPr>
                        <a:t>Department</a:t>
                      </a:r>
                    </a:p>
                  </a:txBody>
                  <a:tcPr anchor="ctr"/>
                </a:tc>
                <a:tc>
                  <a:txBody>
                    <a:bodyPr/>
                    <a:lstStyle/>
                    <a:p>
                      <a:pPr algn="ctr"/>
                      <a:r>
                        <a:rPr lang="en-US" sz="2000" dirty="0" err="1">
                          <a:latin typeface="Palatino Linotype" panose="02040502050505030304" pitchFamily="18" charset="0"/>
                        </a:rPr>
                        <a:t>Prereq</a:t>
                      </a:r>
                      <a:r>
                        <a:rPr lang="en-US" sz="2000" dirty="0">
                          <a:latin typeface="Palatino Linotype" panose="02040502050505030304" pitchFamily="18" charset="0"/>
                        </a:rPr>
                        <a:t>. for </a:t>
                      </a:r>
                      <a:r>
                        <a:rPr lang="en-US" sz="2000" dirty="0" err="1">
                          <a:latin typeface="Palatino Linotype" panose="02040502050505030304" pitchFamily="18" charset="0"/>
                        </a:rPr>
                        <a:t>XX299</a:t>
                      </a:r>
                      <a:endParaRPr lang="en-US" sz="2000" dirty="0">
                        <a:latin typeface="Palatino Linotype" panose="02040502050505030304" pitchFamily="18" charset="0"/>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000" dirty="0" err="1">
                          <a:latin typeface="Palatino Linotype" panose="02040502050505030304" pitchFamily="18" charset="0"/>
                        </a:rPr>
                        <a:t>Prereq</a:t>
                      </a:r>
                      <a:r>
                        <a:rPr lang="en-US" sz="2000" dirty="0">
                          <a:latin typeface="Palatino Linotype" panose="02040502050505030304" pitchFamily="18" charset="0"/>
                        </a:rPr>
                        <a:t>. for </a:t>
                      </a:r>
                      <a:r>
                        <a:rPr lang="en-US" sz="2000" dirty="0" err="1">
                          <a:latin typeface="Palatino Linotype" panose="02040502050505030304" pitchFamily="18" charset="0"/>
                        </a:rPr>
                        <a:t>XX399</a:t>
                      </a:r>
                      <a:endParaRPr lang="en-US" sz="2000" dirty="0">
                        <a:latin typeface="Palatino Linotype" panose="02040502050505030304" pitchFamily="18" charset="0"/>
                      </a:endParaRPr>
                    </a:p>
                  </a:txBody>
                  <a:tcPr anchor="ctr"/>
                </a:tc>
                <a:tc>
                  <a:txBody>
                    <a:bodyPr/>
                    <a:lstStyle/>
                    <a:p>
                      <a:pPr algn="ctr"/>
                      <a:r>
                        <a:rPr lang="en-US" sz="2000" dirty="0">
                          <a:latin typeface="Palatino Linotype" panose="02040502050505030304" pitchFamily="18" charset="0"/>
                        </a:rPr>
                        <a:t>Department Coordinator</a:t>
                      </a:r>
                    </a:p>
                  </a:txBody>
                  <a:tcPr anchor="ctr"/>
                </a:tc>
                <a:extLst>
                  <a:ext uri="{0D108BD9-81ED-4DB2-BD59-A6C34878D82A}">
                    <a16:rowId xmlns:a16="http://schemas.microsoft.com/office/drawing/2014/main" val="10000"/>
                  </a:ext>
                </a:extLst>
              </a:tr>
              <a:tr h="969186">
                <a:tc>
                  <a:txBody>
                    <a:bodyPr/>
                    <a:lstStyle/>
                    <a:p>
                      <a:pPr algn="l"/>
                      <a:r>
                        <a:rPr lang="en-US" sz="1800" dirty="0">
                          <a:solidFill>
                            <a:srgbClr val="C00000"/>
                          </a:solidFill>
                          <a:latin typeface="Palatino Linotype" panose="02040502050505030304" pitchFamily="18" charset="0"/>
                        </a:rPr>
                        <a:t>Computer Eng.</a:t>
                      </a:r>
                    </a:p>
                  </a:txBody>
                  <a:tcPr anchor="ctr"/>
                </a:tc>
                <a:tc>
                  <a:txBody>
                    <a:bodyPr/>
                    <a:lstStyle/>
                    <a:p>
                      <a:pPr algn="ctr"/>
                      <a:r>
                        <a:rPr lang="en-US" sz="1600" dirty="0" err="1">
                          <a:latin typeface="Palatino Linotype" panose="02040502050505030304" pitchFamily="18" charset="0"/>
                        </a:rPr>
                        <a:t>CS202</a:t>
                      </a:r>
                      <a:endParaRPr lang="en-US" sz="1600" dirty="0">
                        <a:latin typeface="Palatino Linotype" panose="02040502050505030304" pitchFamily="18" charset="0"/>
                      </a:endParaRPr>
                    </a:p>
                  </a:txBody>
                  <a:tcPr anchor="ctr"/>
                </a:tc>
                <a:tc>
                  <a:txBody>
                    <a:bodyPr/>
                    <a:lstStyle/>
                    <a:p>
                      <a:pPr algn="ctr"/>
                      <a:r>
                        <a:rPr lang="en-US" sz="1600" dirty="0" err="1">
                          <a:latin typeface="Palatino Linotype" panose="02040502050505030304" pitchFamily="18" charset="0"/>
                        </a:rPr>
                        <a:t>CS299</a:t>
                      </a:r>
                      <a:endParaRPr lang="en-US" sz="1600" dirty="0">
                        <a:latin typeface="Palatino Linotype" panose="02040502050505030304" pitchFamily="18" charset="0"/>
                      </a:endParaRPr>
                    </a:p>
                  </a:txBody>
                  <a:tcPr anchor="ctr"/>
                </a:tc>
                <a:tc>
                  <a:txBody>
                    <a:bodyPr/>
                    <a:lstStyle/>
                    <a:p>
                      <a:pPr algn="ctr"/>
                      <a:r>
                        <a:rPr lang="en-US" sz="1800" dirty="0">
                          <a:latin typeface="Palatino Linotype" panose="02040502050505030304" pitchFamily="18" charset="0"/>
                        </a:rPr>
                        <a:t>Shervin R. </a:t>
                      </a:r>
                      <a:r>
                        <a:rPr lang="en-US" sz="1800" dirty="0" err="1">
                          <a:latin typeface="Palatino Linotype" panose="02040502050505030304" pitchFamily="18" charset="0"/>
                        </a:rPr>
                        <a:t>Arashloo</a:t>
                      </a:r>
                      <a:r>
                        <a:rPr lang="en-US" sz="1800" dirty="0">
                          <a:latin typeface="Palatino Linotype" panose="02040502050505030304" pitchFamily="18" charset="0"/>
                        </a:rPr>
                        <a:t> </a:t>
                      </a:r>
                    </a:p>
                    <a:p>
                      <a:pPr algn="ctr"/>
                      <a:r>
                        <a:rPr lang="en-US" sz="1800" dirty="0" err="1">
                          <a:latin typeface="Palatino Linotype" panose="02040502050505030304" pitchFamily="18" charset="0"/>
                        </a:rPr>
                        <a:t>Özgür</a:t>
                      </a:r>
                      <a:r>
                        <a:rPr lang="en-US" sz="1800" dirty="0">
                          <a:latin typeface="Palatino Linotype" panose="02040502050505030304" pitchFamily="18" charset="0"/>
                        </a:rPr>
                        <a:t> S. </a:t>
                      </a:r>
                      <a:r>
                        <a:rPr lang="en-US" sz="1800" dirty="0" err="1">
                          <a:latin typeface="Palatino Linotype" panose="02040502050505030304" pitchFamily="18" charset="0"/>
                        </a:rPr>
                        <a:t>Oğuz</a:t>
                      </a:r>
                      <a:endParaRPr lang="en-US" sz="1800" dirty="0">
                        <a:latin typeface="Palatino Linotype" panose="02040502050505030304" pitchFamily="18" charset="0"/>
                      </a:endParaRPr>
                    </a:p>
                    <a:p>
                      <a:pPr algn="ctr"/>
                      <a:r>
                        <a:rPr lang="en-US" sz="1600" b="1" dirty="0" err="1">
                          <a:solidFill>
                            <a:srgbClr val="C00000"/>
                          </a:solidFill>
                          <a:latin typeface="Courier New" panose="02070309020205020404" pitchFamily="49" charset="0"/>
                          <a:cs typeface="Courier New" panose="02070309020205020404" pitchFamily="49" charset="0"/>
                        </a:rPr>
                        <a:t>staj@cs.bilkent.edu.tr</a:t>
                      </a:r>
                      <a:endParaRPr lang="en-US" sz="1600" b="1" dirty="0">
                        <a:solidFill>
                          <a:srgbClr val="C00000"/>
                        </a:solidFill>
                        <a:latin typeface="Courier New" panose="02070309020205020404" pitchFamily="49" charset="0"/>
                        <a:cs typeface="Courier New" panose="02070309020205020404" pitchFamily="49" charset="0"/>
                      </a:endParaRPr>
                    </a:p>
                  </a:txBody>
                  <a:tcPr anchor="ctr"/>
                </a:tc>
                <a:extLst>
                  <a:ext uri="{0D108BD9-81ED-4DB2-BD59-A6C34878D82A}">
                    <a16:rowId xmlns:a16="http://schemas.microsoft.com/office/drawing/2014/main" val="10001"/>
                  </a:ext>
                </a:extLst>
              </a:tr>
              <a:tr h="1151676">
                <a:tc>
                  <a:txBody>
                    <a:bodyPr/>
                    <a:lstStyle/>
                    <a:p>
                      <a:pPr algn="l"/>
                      <a:r>
                        <a:rPr lang="en-US" sz="1800" dirty="0">
                          <a:solidFill>
                            <a:srgbClr val="C00000"/>
                          </a:solidFill>
                          <a:latin typeface="Palatino Linotype" panose="02040502050505030304" pitchFamily="18" charset="0"/>
                        </a:rPr>
                        <a:t>Electrical &amp; Electronics </a:t>
                      </a:r>
                      <a:r>
                        <a:rPr lang="en-US" sz="1800" dirty="0" err="1">
                          <a:solidFill>
                            <a:srgbClr val="C00000"/>
                          </a:solidFill>
                          <a:latin typeface="Palatino Linotype" panose="02040502050505030304" pitchFamily="18" charset="0"/>
                        </a:rPr>
                        <a:t>Eng</a:t>
                      </a:r>
                      <a:r>
                        <a:rPr lang="en-US" sz="1800" dirty="0">
                          <a:solidFill>
                            <a:srgbClr val="C00000"/>
                          </a:solidFill>
                          <a:latin typeface="Palatino Linotype" panose="02040502050505030304" pitchFamily="18" charset="0"/>
                        </a:rPr>
                        <a:t>: </a:t>
                      </a:r>
                    </a:p>
                  </a:txBody>
                  <a:tcPr anchor="ctr"/>
                </a:tc>
                <a:tc>
                  <a:txBody>
                    <a:bodyPr/>
                    <a:lstStyle/>
                    <a:p>
                      <a:pPr algn="ctr"/>
                      <a:r>
                        <a:rPr lang="en-US" sz="1600" dirty="0" err="1">
                          <a:latin typeface="Palatino Linotype" panose="02040502050505030304" pitchFamily="18" charset="0"/>
                        </a:rPr>
                        <a:t>EE102</a:t>
                      </a:r>
                      <a:r>
                        <a:rPr lang="en-US" sz="1600" dirty="0">
                          <a:latin typeface="Palatino Linotype" panose="02040502050505030304" pitchFamily="18" charset="0"/>
                        </a:rPr>
                        <a:t> &amp; </a:t>
                      </a:r>
                      <a:r>
                        <a:rPr lang="en-US" sz="1600" dirty="0" err="1">
                          <a:latin typeface="Palatino Linotype" panose="02040502050505030304" pitchFamily="18" charset="0"/>
                        </a:rPr>
                        <a:t>EE211</a:t>
                      </a:r>
                      <a:endParaRPr lang="en-US" sz="1600" dirty="0">
                        <a:latin typeface="Palatino Linotype" panose="02040502050505030304" pitchFamily="18" charset="0"/>
                      </a:endParaRPr>
                    </a:p>
                  </a:txBody>
                  <a:tcPr anchor="ctr"/>
                </a:tc>
                <a:tc>
                  <a:txBody>
                    <a:bodyPr/>
                    <a:lstStyle/>
                    <a:p>
                      <a:pPr algn="ctr"/>
                      <a:r>
                        <a:rPr lang="en-US" sz="1600" dirty="0" err="1">
                          <a:latin typeface="Palatino Linotype" panose="02040502050505030304" pitchFamily="18" charset="0"/>
                        </a:rPr>
                        <a:t>EEE299</a:t>
                      </a:r>
                      <a:endParaRPr lang="en-US" sz="1600" dirty="0">
                        <a:latin typeface="Palatino Linotype" panose="02040502050505030304" pitchFamily="18" charset="0"/>
                      </a:endParaRPr>
                    </a:p>
                  </a:txBody>
                  <a:tcPr anchor="ctr"/>
                </a:tc>
                <a:tc>
                  <a:txBody>
                    <a:bodyPr/>
                    <a:lstStyle/>
                    <a:p>
                      <a:pPr algn="ctr"/>
                      <a:r>
                        <a:rPr lang="en-US" sz="1800" dirty="0" err="1">
                          <a:latin typeface="Palatino Linotype" panose="02040502050505030304" pitchFamily="18" charset="0"/>
                        </a:rPr>
                        <a:t>Aykut</a:t>
                      </a:r>
                      <a:r>
                        <a:rPr lang="en-US" sz="1800" dirty="0">
                          <a:latin typeface="Palatino Linotype" panose="02040502050505030304" pitchFamily="18" charset="0"/>
                        </a:rPr>
                        <a:t> </a:t>
                      </a:r>
                      <a:r>
                        <a:rPr lang="en-US" sz="1800" dirty="0" err="1">
                          <a:latin typeface="Palatino Linotype" panose="02040502050505030304" pitchFamily="18" charset="0"/>
                        </a:rPr>
                        <a:t>Koç</a:t>
                      </a:r>
                      <a:endParaRPr lang="en-US" sz="1800" dirty="0">
                        <a:latin typeface="Palatino Linotype" panose="02040502050505030304" pitchFamily="18" charset="0"/>
                      </a:endParaRPr>
                    </a:p>
                    <a:p>
                      <a:pPr marL="0" algn="ctr" defTabSz="457200" rtl="0" eaLnBrk="1" latinLnBrk="0" hangingPunct="1"/>
                      <a:r>
                        <a:rPr lang="en-US" sz="1600" b="1" kern="1200" dirty="0" err="1">
                          <a:solidFill>
                            <a:srgbClr val="C00000"/>
                          </a:solidFill>
                          <a:latin typeface="Courier New" panose="02070309020205020404" pitchFamily="49" charset="0"/>
                          <a:ea typeface="+mn-ea"/>
                          <a:cs typeface="Courier New" panose="02070309020205020404" pitchFamily="49" charset="0"/>
                        </a:rPr>
                        <a:t>aykut.koc@bilkent.edu.tr</a:t>
                      </a:r>
                      <a:endParaRPr lang="en-US" sz="1600" b="1" kern="1200" dirty="0">
                        <a:solidFill>
                          <a:srgbClr val="C00000"/>
                        </a:solidFill>
                        <a:latin typeface="Courier New" panose="02070309020205020404" pitchFamily="49" charset="0"/>
                        <a:ea typeface="+mn-ea"/>
                        <a:cs typeface="Courier New" panose="02070309020205020404" pitchFamily="49" charset="0"/>
                      </a:endParaRPr>
                    </a:p>
                    <a:p>
                      <a:pPr algn="ctr"/>
                      <a:r>
                        <a:rPr lang="en-US" sz="1800" dirty="0" err="1">
                          <a:latin typeface="Palatino Linotype" panose="02040502050505030304" pitchFamily="18" charset="0"/>
                        </a:rPr>
                        <a:t>Tolga</a:t>
                      </a:r>
                      <a:r>
                        <a:rPr lang="en-US" sz="1800" dirty="0">
                          <a:latin typeface="Palatino Linotype" panose="02040502050505030304" pitchFamily="18" charset="0"/>
                        </a:rPr>
                        <a:t> </a:t>
                      </a:r>
                      <a:r>
                        <a:rPr lang="en-US" sz="1800" dirty="0" err="1">
                          <a:latin typeface="Palatino Linotype" panose="02040502050505030304" pitchFamily="18" charset="0"/>
                        </a:rPr>
                        <a:t>Çukur</a:t>
                      </a:r>
                      <a:endParaRPr lang="en-US" sz="1800" dirty="0">
                        <a:latin typeface="Palatino Linotype" panose="02040502050505030304" pitchFamily="18" charset="0"/>
                      </a:endParaRPr>
                    </a:p>
                    <a:p>
                      <a:pPr marL="0" marR="0" indent="0" algn="ctr" defTabSz="457200" rtl="0" eaLnBrk="1" fontAlgn="auto" latinLnBrk="0" hangingPunct="1">
                        <a:lnSpc>
                          <a:spcPct val="100000"/>
                        </a:lnSpc>
                        <a:spcBef>
                          <a:spcPts val="0"/>
                        </a:spcBef>
                        <a:spcAft>
                          <a:spcPts val="0"/>
                        </a:spcAft>
                        <a:buClrTx/>
                        <a:buSzTx/>
                        <a:buFontTx/>
                        <a:buNone/>
                        <a:tabLst/>
                        <a:defRPr/>
                      </a:pPr>
                      <a:r>
                        <a:rPr lang="en-US" sz="1600" b="1" kern="1200" dirty="0" err="1">
                          <a:solidFill>
                            <a:srgbClr val="C00000"/>
                          </a:solidFill>
                          <a:latin typeface="Courier New" panose="02070309020205020404" pitchFamily="49" charset="0"/>
                          <a:ea typeface="+mn-ea"/>
                          <a:cs typeface="Courier New" panose="02070309020205020404" pitchFamily="49" charset="0"/>
                        </a:rPr>
                        <a:t>cukur@ee.bilkent.edu.tr</a:t>
                      </a:r>
                      <a:endParaRPr lang="en-US" sz="1600" b="1" kern="1200" dirty="0">
                        <a:solidFill>
                          <a:srgbClr val="C00000"/>
                        </a:solidFill>
                        <a:latin typeface="Courier New" panose="02070309020205020404" pitchFamily="49" charset="0"/>
                        <a:ea typeface="+mn-ea"/>
                        <a:cs typeface="Courier New" panose="02070309020205020404" pitchFamily="49" charset="0"/>
                      </a:endParaRPr>
                    </a:p>
                  </a:txBody>
                  <a:tcPr anchor="ctr"/>
                </a:tc>
                <a:extLst>
                  <a:ext uri="{0D108BD9-81ED-4DB2-BD59-A6C34878D82A}">
                    <a16:rowId xmlns:a16="http://schemas.microsoft.com/office/drawing/2014/main" val="10002"/>
                  </a:ext>
                </a:extLst>
              </a:tr>
              <a:tr h="1417448">
                <a:tc>
                  <a:txBody>
                    <a:bodyPr/>
                    <a:lstStyle/>
                    <a:p>
                      <a:pPr algn="l"/>
                      <a:r>
                        <a:rPr lang="en-US" sz="1800" dirty="0">
                          <a:solidFill>
                            <a:srgbClr val="C00000"/>
                          </a:solidFill>
                          <a:latin typeface="Palatino Linotype" panose="02040502050505030304" pitchFamily="18" charset="0"/>
                        </a:rPr>
                        <a:t>Industrial Eng.</a:t>
                      </a:r>
                    </a:p>
                  </a:txBody>
                  <a:tcPr anchor="ctr"/>
                </a:tc>
                <a:tc>
                  <a:txBody>
                    <a:bodyPr/>
                    <a:lstStyle/>
                    <a:p>
                      <a:pPr algn="ctr"/>
                      <a:r>
                        <a:rPr lang="en-US" sz="1600" dirty="0" err="1">
                          <a:latin typeface="Palatino Linotype" panose="02040502050505030304" pitchFamily="18" charset="0"/>
                        </a:rPr>
                        <a:t>IE271</a:t>
                      </a:r>
                      <a:r>
                        <a:rPr lang="en-US" sz="1600" dirty="0">
                          <a:latin typeface="Palatino Linotype" panose="02040502050505030304" pitchFamily="18" charset="0"/>
                        </a:rPr>
                        <a:t> or </a:t>
                      </a:r>
                      <a:r>
                        <a:rPr lang="en-US" sz="1600" dirty="0" err="1">
                          <a:latin typeface="Palatino Linotype" panose="02040502050505030304" pitchFamily="18" charset="0"/>
                        </a:rPr>
                        <a:t>IE272</a:t>
                      </a:r>
                      <a:endParaRPr lang="en-US" sz="1600" dirty="0">
                        <a:latin typeface="Palatino Linotype" panose="02040502050505030304" pitchFamily="18" charset="0"/>
                      </a:endParaRPr>
                    </a:p>
                  </a:txBody>
                  <a:tcPr anchor="ctr"/>
                </a:tc>
                <a:tc>
                  <a:txBody>
                    <a:bodyPr/>
                    <a:lstStyle/>
                    <a:p>
                      <a:pPr algn="ctr"/>
                      <a:r>
                        <a:rPr lang="en-US" sz="1600" dirty="0" err="1">
                          <a:latin typeface="Palatino Linotype" panose="02040502050505030304" pitchFamily="18" charset="0"/>
                        </a:rPr>
                        <a:t>IE299</a:t>
                      </a:r>
                      <a:endParaRPr lang="en-US" sz="1600" dirty="0">
                        <a:latin typeface="Palatino Linotype" panose="02040502050505030304" pitchFamily="18" charset="0"/>
                      </a:endParaRPr>
                    </a:p>
                  </a:txBody>
                  <a:tcPr anchor="ctr"/>
                </a:tc>
                <a:tc>
                  <a:txBody>
                    <a:bodyPr/>
                    <a:lstStyle/>
                    <a:p>
                      <a:pPr algn="ctr"/>
                      <a:r>
                        <a:rPr lang="en-US" sz="1800" dirty="0">
                          <a:latin typeface="Palatino Linotype" panose="02040502050505030304" pitchFamily="18" charset="0"/>
                        </a:rPr>
                        <a:t>Nil </a:t>
                      </a:r>
                      <a:r>
                        <a:rPr lang="en-US" sz="1800" dirty="0" err="1">
                          <a:latin typeface="Palatino Linotype" panose="02040502050505030304" pitchFamily="18" charset="0"/>
                        </a:rPr>
                        <a:t>Şahin</a:t>
                      </a:r>
                      <a:endParaRPr lang="en-US" sz="1800" dirty="0">
                        <a:latin typeface="Palatino Linotype" panose="02040502050505030304" pitchFamily="18" charset="0"/>
                      </a:endParaRPr>
                    </a:p>
                    <a:p>
                      <a:pPr marL="0" marR="0" indent="0" algn="ctr" defTabSz="457200" rtl="0" eaLnBrk="1" fontAlgn="auto" latinLnBrk="0" hangingPunct="1">
                        <a:lnSpc>
                          <a:spcPct val="100000"/>
                        </a:lnSpc>
                        <a:spcBef>
                          <a:spcPts val="0"/>
                        </a:spcBef>
                        <a:spcAft>
                          <a:spcPts val="0"/>
                        </a:spcAft>
                        <a:buClrTx/>
                        <a:buSzTx/>
                        <a:buFontTx/>
                        <a:buNone/>
                        <a:tabLst/>
                        <a:defRPr/>
                      </a:pPr>
                      <a:r>
                        <a:rPr lang="en-US" sz="1800" b="1" dirty="0" err="1">
                          <a:solidFill>
                            <a:srgbClr val="C00000"/>
                          </a:solidFill>
                          <a:latin typeface="Courier New" panose="02070309020205020404" pitchFamily="49" charset="0"/>
                          <a:cs typeface="Courier New" panose="02070309020205020404" pitchFamily="49" charset="0"/>
                        </a:rPr>
                        <a:t>n</a:t>
                      </a:r>
                      <a:r>
                        <a:rPr lang="en-US" sz="1600" b="1" dirty="0" err="1">
                          <a:solidFill>
                            <a:srgbClr val="C00000"/>
                          </a:solidFill>
                          <a:latin typeface="Courier New" panose="02070309020205020404" pitchFamily="49" charset="0"/>
                          <a:cs typeface="Courier New" panose="02070309020205020404" pitchFamily="49" charset="0"/>
                        </a:rPr>
                        <a:t>ilsahin@bilkent.edu.tr</a:t>
                      </a:r>
                      <a:endParaRPr lang="en-US" sz="1600" b="1" dirty="0">
                        <a:solidFill>
                          <a:srgbClr val="C00000"/>
                        </a:solidFill>
                        <a:latin typeface="Courier New" panose="02070309020205020404" pitchFamily="49" charset="0"/>
                        <a:cs typeface="Courier New" panose="02070309020205020404" pitchFamily="49" charset="0"/>
                      </a:endParaRPr>
                    </a:p>
                    <a:p>
                      <a:pPr algn="ctr"/>
                      <a:r>
                        <a:rPr lang="en-US" sz="1800" dirty="0">
                          <a:latin typeface="Palatino Linotype" panose="02040502050505030304" pitchFamily="18" charset="0"/>
                        </a:rPr>
                        <a:t>Özlem </a:t>
                      </a:r>
                      <a:r>
                        <a:rPr lang="en-US" sz="1800" dirty="0" err="1">
                          <a:latin typeface="Palatino Linotype" panose="02040502050505030304" pitchFamily="18" charset="0"/>
                        </a:rPr>
                        <a:t>Çavuş</a:t>
                      </a:r>
                      <a:endParaRPr lang="en-US" sz="1800" dirty="0">
                        <a:latin typeface="Palatino Linotype" panose="02040502050505030304" pitchFamily="18" charset="0"/>
                      </a:endParaRPr>
                    </a:p>
                    <a:p>
                      <a:pPr marL="0" marR="0" indent="0" algn="ctr" defTabSz="457200" rtl="0" eaLnBrk="1" fontAlgn="auto" latinLnBrk="0" hangingPunct="1">
                        <a:lnSpc>
                          <a:spcPct val="100000"/>
                        </a:lnSpc>
                        <a:spcBef>
                          <a:spcPts val="0"/>
                        </a:spcBef>
                        <a:spcAft>
                          <a:spcPts val="0"/>
                        </a:spcAft>
                        <a:buClrTx/>
                        <a:buSzTx/>
                        <a:buFontTx/>
                        <a:buNone/>
                        <a:tabLst/>
                        <a:defRPr/>
                      </a:pPr>
                      <a:r>
                        <a:rPr lang="en-US" sz="1600" b="1" dirty="0" err="1">
                          <a:solidFill>
                            <a:srgbClr val="C00000"/>
                          </a:solidFill>
                          <a:latin typeface="Courier New" panose="02070309020205020404" pitchFamily="49" charset="0"/>
                          <a:cs typeface="Courier New" panose="02070309020205020404" pitchFamily="49" charset="0"/>
                        </a:rPr>
                        <a:t>ozlem.cavus@bilkent.edu.tr</a:t>
                      </a:r>
                      <a:endParaRPr lang="en-US" sz="1600" b="1" dirty="0">
                        <a:solidFill>
                          <a:srgbClr val="C00000"/>
                        </a:solidFill>
                        <a:latin typeface="Courier New" panose="02070309020205020404" pitchFamily="49" charset="0"/>
                        <a:cs typeface="Courier New" panose="02070309020205020404" pitchFamily="49" charset="0"/>
                      </a:endParaRPr>
                    </a:p>
                  </a:txBody>
                  <a:tcPr anchor="ctr"/>
                </a:tc>
                <a:extLst>
                  <a:ext uri="{0D108BD9-81ED-4DB2-BD59-A6C34878D82A}">
                    <a16:rowId xmlns:a16="http://schemas.microsoft.com/office/drawing/2014/main" val="3469893104"/>
                  </a:ext>
                </a:extLst>
              </a:tr>
              <a:tr h="969186">
                <a:tc>
                  <a:txBody>
                    <a:bodyPr/>
                    <a:lstStyle/>
                    <a:p>
                      <a:pPr algn="l"/>
                      <a:r>
                        <a:rPr lang="en-US" sz="1800" dirty="0">
                          <a:solidFill>
                            <a:srgbClr val="C00000"/>
                          </a:solidFill>
                          <a:latin typeface="Palatino Linotype" panose="02040502050505030304" pitchFamily="18" charset="0"/>
                        </a:rPr>
                        <a:t>Mechanical Eng.</a:t>
                      </a:r>
                    </a:p>
                  </a:txBody>
                  <a:tcPr anchor="ctr"/>
                </a:tc>
                <a:tc>
                  <a:txBody>
                    <a:bodyPr/>
                    <a:lstStyle/>
                    <a:p>
                      <a:pPr algn="ctr"/>
                      <a:r>
                        <a:rPr lang="en-US" sz="1600" dirty="0" err="1">
                          <a:latin typeface="Palatino Linotype" panose="02040502050505030304" pitchFamily="18" charset="0"/>
                        </a:rPr>
                        <a:t>ME211</a:t>
                      </a:r>
                      <a:r>
                        <a:rPr lang="en-US" sz="1600" dirty="0">
                          <a:latin typeface="Palatino Linotype" panose="02040502050505030304" pitchFamily="18" charset="0"/>
                        </a:rPr>
                        <a:t> &amp; </a:t>
                      </a:r>
                      <a:r>
                        <a:rPr lang="en-US" sz="1600" dirty="0" err="1">
                          <a:latin typeface="Palatino Linotype" panose="02040502050505030304" pitchFamily="18" charset="0"/>
                        </a:rPr>
                        <a:t>ME231</a:t>
                      </a:r>
                      <a:endParaRPr lang="en-US" sz="1600" dirty="0">
                        <a:latin typeface="Palatino Linotype" panose="02040502050505030304" pitchFamily="18" charset="0"/>
                      </a:endParaRPr>
                    </a:p>
                  </a:txBody>
                  <a:tcPr anchor="ctr"/>
                </a:tc>
                <a:tc>
                  <a:txBody>
                    <a:bodyPr/>
                    <a:lstStyle/>
                    <a:p>
                      <a:pPr algn="ctr"/>
                      <a:r>
                        <a:rPr lang="en-US" sz="1600" dirty="0" err="1">
                          <a:latin typeface="Palatino Linotype" panose="02040502050505030304" pitchFamily="18" charset="0"/>
                        </a:rPr>
                        <a:t>ME212</a:t>
                      </a:r>
                      <a:r>
                        <a:rPr lang="en-US" sz="1600" dirty="0">
                          <a:latin typeface="Palatino Linotype" panose="02040502050505030304" pitchFamily="18" charset="0"/>
                        </a:rPr>
                        <a:t> &amp; </a:t>
                      </a:r>
                      <a:r>
                        <a:rPr lang="en-US" sz="1600" dirty="0" err="1">
                          <a:latin typeface="Palatino Linotype" panose="02040502050505030304" pitchFamily="18" charset="0"/>
                        </a:rPr>
                        <a:t>ME342</a:t>
                      </a:r>
                      <a:r>
                        <a:rPr lang="en-US" sz="1600" dirty="0">
                          <a:latin typeface="Palatino Linotype" panose="02040502050505030304" pitchFamily="18" charset="0"/>
                        </a:rPr>
                        <a:t> </a:t>
                      </a:r>
                      <a:r>
                        <a:rPr lang="en-US" sz="1600" dirty="0" err="1">
                          <a:latin typeface="Palatino Linotype" panose="02040502050505030304" pitchFamily="18" charset="0"/>
                        </a:rPr>
                        <a:t>ME371</a:t>
                      </a:r>
                      <a:r>
                        <a:rPr lang="en-US" sz="1600" dirty="0">
                          <a:latin typeface="Palatino Linotype" panose="02040502050505030304" pitchFamily="18" charset="0"/>
                        </a:rPr>
                        <a:t> &amp; </a:t>
                      </a:r>
                      <a:r>
                        <a:rPr lang="en-US" sz="1600" dirty="0" err="1">
                          <a:latin typeface="Palatino Linotype" panose="02040502050505030304" pitchFamily="18" charset="0"/>
                        </a:rPr>
                        <a:t>ME381</a:t>
                      </a:r>
                      <a:endParaRPr lang="en-US" sz="1600" dirty="0">
                        <a:latin typeface="Palatino Linotype" panose="02040502050505030304" pitchFamily="18" charset="0"/>
                      </a:endParaRPr>
                    </a:p>
                  </a:txBody>
                  <a:tcPr anchor="ctr"/>
                </a:tc>
                <a:tc>
                  <a:txBody>
                    <a:bodyPr/>
                    <a:lstStyle/>
                    <a:p>
                      <a:pPr algn="ctr"/>
                      <a:r>
                        <a:rPr lang="en-US" sz="1800" dirty="0" err="1">
                          <a:latin typeface="Palatino Linotype" panose="02040502050505030304" pitchFamily="18" charset="0"/>
                        </a:rPr>
                        <a:t>Kaan Bitirim</a:t>
                      </a:r>
                      <a:endParaRPr lang="en-US" sz="1800" dirty="0">
                        <a:latin typeface="Palatino Linotype" panose="02040502050505030304" pitchFamily="18" charset="0"/>
                      </a:endParaRPr>
                    </a:p>
                    <a:p>
                      <a:pPr marL="0" marR="0" indent="0" algn="ctr" defTabSz="457200" rtl="0" eaLnBrk="1" fontAlgn="auto" latinLnBrk="0" hangingPunct="1">
                        <a:lnSpc>
                          <a:spcPct val="100000"/>
                        </a:lnSpc>
                        <a:spcBef>
                          <a:spcPts val="0"/>
                        </a:spcBef>
                        <a:spcAft>
                          <a:spcPts val="0"/>
                        </a:spcAft>
                        <a:buClrTx/>
                        <a:buSzTx/>
                        <a:buFontTx/>
                        <a:buNone/>
                        <a:tabLst/>
                        <a:defRPr/>
                      </a:pPr>
                      <a:r>
                        <a:rPr lang="en-US" sz="1400" b="1" dirty="0" err="1">
                          <a:solidFill>
                            <a:srgbClr val="C00000"/>
                          </a:solidFill>
                          <a:latin typeface="Courier New" panose="02070309020205020404" pitchFamily="49" charset="0"/>
                          <a:cs typeface="Courier New" panose="02070309020205020404" pitchFamily="49" charset="0"/>
                        </a:rPr>
                        <a:t>kaan.bitirim@bilkent.edu.tr</a:t>
                      </a:r>
                      <a:endParaRPr lang="en-US" sz="1400" b="1" dirty="0">
                        <a:solidFill>
                          <a:srgbClr val="C00000"/>
                        </a:solidFill>
                        <a:latin typeface="Courier New" panose="02070309020205020404" pitchFamily="49" charset="0"/>
                        <a:cs typeface="Courier New" panose="02070309020205020404" pitchFamily="49" charset="0"/>
                      </a:endParaRPr>
                    </a:p>
                  </a:txBody>
                  <a:tcPr anchor="ctr"/>
                </a:tc>
                <a:extLst>
                  <a:ext uri="{0D108BD9-81ED-4DB2-BD59-A6C34878D82A}">
                    <a16:rowId xmlns:a16="http://schemas.microsoft.com/office/drawing/2014/main" val="3923607733"/>
                  </a:ext>
                </a:extLst>
              </a:tr>
            </a:tbl>
          </a:graphicData>
        </a:graphic>
      </p:graphicFrame>
    </p:spTree>
    <p:extLst>
      <p:ext uri="{BB962C8B-B14F-4D97-AF65-F5344CB8AC3E}">
        <p14:creationId xmlns:p14="http://schemas.microsoft.com/office/powerpoint/2010/main" val="166982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9894"/>
            <a:ext cx="8229600" cy="598714"/>
          </a:xfrm>
        </p:spPr>
        <p:txBody>
          <a:bodyPr/>
          <a:lstStyle/>
          <a:p>
            <a:r>
              <a:rPr lang="en-US" b="1" dirty="0">
                <a:solidFill>
                  <a:schemeClr val="bg1"/>
                </a:solidFill>
                <a:latin typeface="Palatino Linotype" panose="02040502050505030304" pitchFamily="18" charset="0"/>
              </a:rPr>
              <a:t>Summer Training Arrangement</a:t>
            </a:r>
          </a:p>
        </p:txBody>
      </p:sp>
      <p:sp>
        <p:nvSpPr>
          <p:cNvPr id="3" name="Content Placeholder 2"/>
          <p:cNvSpPr>
            <a:spLocks noGrp="1"/>
          </p:cNvSpPr>
          <p:nvPr>
            <p:ph idx="1"/>
          </p:nvPr>
        </p:nvSpPr>
        <p:spPr>
          <a:xfrm>
            <a:off x="87088" y="962513"/>
            <a:ext cx="9144000" cy="788490"/>
          </a:xfrm>
        </p:spPr>
        <p:txBody>
          <a:bodyPr>
            <a:noAutofit/>
          </a:bodyPr>
          <a:lstStyle/>
          <a:p>
            <a:pPr marL="0" indent="0">
              <a:spcBef>
                <a:spcPts val="1200"/>
              </a:spcBef>
              <a:buSzPct val="150000"/>
              <a:buNone/>
            </a:pPr>
            <a:r>
              <a:rPr lang="en-US" sz="1800" dirty="0">
                <a:latin typeface="Palatino Linotype" panose="02040502050505030304" pitchFamily="18" charset="0"/>
              </a:rPr>
              <a:t>Each student is responsible </a:t>
            </a:r>
            <a:r>
              <a:rPr lang="en-US" sz="1800" u="sng" dirty="0">
                <a:latin typeface="Palatino Linotype" panose="02040502050505030304" pitchFamily="18" charset="0"/>
              </a:rPr>
              <a:t>for arranging with a company</a:t>
            </a:r>
            <a:r>
              <a:rPr lang="en-US" sz="1800" dirty="0">
                <a:latin typeface="Palatino Linotype" panose="02040502050505030304" pitchFamily="18" charset="0"/>
              </a:rPr>
              <a:t> to do Summer Training </a:t>
            </a:r>
            <a:r>
              <a:rPr lang="en-US" sz="1800" u="sng" dirty="0">
                <a:latin typeface="Palatino Linotype" panose="02040502050505030304" pitchFamily="18" charset="0"/>
              </a:rPr>
              <a:t>on her/his own</a:t>
            </a:r>
            <a:r>
              <a:rPr lang="en-US" sz="1800" dirty="0">
                <a:latin typeface="Palatino Linotype" panose="02040502050505030304" pitchFamily="18" charset="0"/>
              </a:rPr>
              <a:t>.</a:t>
            </a:r>
          </a:p>
        </p:txBody>
      </p:sp>
      <p:sp>
        <p:nvSpPr>
          <p:cNvPr id="5" name="Slide Number Placeholder 4">
            <a:extLst>
              <a:ext uri="{FF2B5EF4-FFF2-40B4-BE49-F238E27FC236}">
                <a16:creationId xmlns:a16="http://schemas.microsoft.com/office/drawing/2014/main" id="{2E7B1AAF-FC1B-4530-81EF-0B1902556E73}"/>
              </a:ext>
            </a:extLst>
          </p:cNvPr>
          <p:cNvSpPr>
            <a:spLocks noGrp="1"/>
          </p:cNvSpPr>
          <p:nvPr>
            <p:ph type="sldNum" sz="quarter" idx="12"/>
          </p:nvPr>
        </p:nvSpPr>
        <p:spPr>
          <a:xfrm>
            <a:off x="0" y="6508751"/>
            <a:ext cx="889000" cy="349250"/>
          </a:xfrm>
        </p:spPr>
        <p:txBody>
          <a:bodyPr/>
          <a:lstStyle/>
          <a:p>
            <a:fld id="{55C05EF7-631F-C84E-8FE8-522F3067E09A}" type="slidenum">
              <a:rPr lang="en-US" sz="1800" smtClean="0"/>
              <a:t>5</a:t>
            </a:fld>
            <a:endParaRPr lang="en-US" sz="1800" dirty="0"/>
          </a:p>
        </p:txBody>
      </p:sp>
      <p:sp>
        <p:nvSpPr>
          <p:cNvPr id="4" name="Content Placeholder 2">
            <a:extLst>
              <a:ext uri="{FF2B5EF4-FFF2-40B4-BE49-F238E27FC236}">
                <a16:creationId xmlns:a16="http://schemas.microsoft.com/office/drawing/2014/main" id="{2FB67FF7-34CE-05DB-670A-A5746694D069}"/>
              </a:ext>
            </a:extLst>
          </p:cNvPr>
          <p:cNvSpPr txBox="1">
            <a:spLocks/>
          </p:cNvSpPr>
          <p:nvPr/>
        </p:nvSpPr>
        <p:spPr>
          <a:xfrm>
            <a:off x="87088" y="5756157"/>
            <a:ext cx="9144000" cy="743116"/>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1200"/>
              </a:spcBef>
              <a:buSzPct val="150000"/>
              <a:buFont typeface="Arial"/>
              <a:buNone/>
            </a:pPr>
            <a:r>
              <a:rPr lang="en-US" sz="1800" b="1" dirty="0">
                <a:solidFill>
                  <a:srgbClr val="C00000"/>
                </a:solidFill>
                <a:latin typeface="Palatino Linotype" panose="02040502050505030304" pitchFamily="18" charset="0"/>
              </a:rPr>
              <a:t>CAUTION: </a:t>
            </a:r>
            <a:r>
              <a:rPr lang="en-US" sz="1800" dirty="0">
                <a:latin typeface="Palatino Linotype" panose="02040502050505030304" pitchFamily="18" charset="0"/>
              </a:rPr>
              <a:t>If the company is also operational on Saturday, this should be indicated explicitly in the acceptance letter!!!</a:t>
            </a:r>
          </a:p>
        </p:txBody>
      </p:sp>
      <p:sp>
        <p:nvSpPr>
          <p:cNvPr id="6" name="Content Placeholder 2">
            <a:extLst>
              <a:ext uri="{FF2B5EF4-FFF2-40B4-BE49-F238E27FC236}">
                <a16:creationId xmlns:a16="http://schemas.microsoft.com/office/drawing/2014/main" id="{8D185CA4-212C-7B9A-A1B7-CAA77C1F1431}"/>
              </a:ext>
            </a:extLst>
          </p:cNvPr>
          <p:cNvSpPr txBox="1">
            <a:spLocks/>
          </p:cNvSpPr>
          <p:nvPr/>
        </p:nvSpPr>
        <p:spPr>
          <a:xfrm>
            <a:off x="87088" y="1825032"/>
            <a:ext cx="9144000" cy="788490"/>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1200"/>
              </a:spcBef>
              <a:buSzPct val="150000"/>
              <a:buFont typeface="Arial"/>
              <a:buNone/>
            </a:pPr>
            <a:r>
              <a:rPr lang="en-US" sz="1800" dirty="0">
                <a:latin typeface="Palatino Linotype" panose="02040502050505030304" pitchFamily="18" charset="0"/>
              </a:rPr>
              <a:t>A list of approved companies, together with information like name, address, telephone number, etc., are available in STS.</a:t>
            </a:r>
          </a:p>
        </p:txBody>
      </p:sp>
      <p:sp>
        <p:nvSpPr>
          <p:cNvPr id="7" name="Content Placeholder 2">
            <a:extLst>
              <a:ext uri="{FF2B5EF4-FFF2-40B4-BE49-F238E27FC236}">
                <a16:creationId xmlns:a16="http://schemas.microsoft.com/office/drawing/2014/main" id="{87AC9D16-DF2E-7371-E0E4-3A6B8B1F743E}"/>
              </a:ext>
            </a:extLst>
          </p:cNvPr>
          <p:cNvSpPr txBox="1">
            <a:spLocks/>
          </p:cNvSpPr>
          <p:nvPr/>
        </p:nvSpPr>
        <p:spPr>
          <a:xfrm>
            <a:off x="87088" y="2687551"/>
            <a:ext cx="9144000" cy="663718"/>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1200"/>
              </a:spcBef>
              <a:buSzPct val="150000"/>
              <a:buFont typeface="Arial"/>
              <a:buNone/>
            </a:pPr>
            <a:r>
              <a:rPr lang="en-US" sz="1800" dirty="0">
                <a:latin typeface="Palatino Linotype" panose="02040502050505030304" pitchFamily="18" charset="0"/>
              </a:rPr>
              <a:t>If the company is </a:t>
            </a:r>
            <a:r>
              <a:rPr lang="en-US" sz="1800" u="sng" dirty="0">
                <a:latin typeface="Palatino Linotype" panose="02040502050505030304" pitchFamily="18" charset="0"/>
              </a:rPr>
              <a:t>not listed or listed but not approved on STS</a:t>
            </a:r>
            <a:r>
              <a:rPr lang="en-US" sz="1800" dirty="0">
                <a:latin typeface="Palatino Linotype" panose="02040502050505030304" pitchFamily="18" charset="0"/>
              </a:rPr>
              <a:t>, the student should provide the required information for the company, then an approval process will follow.</a:t>
            </a:r>
          </a:p>
        </p:txBody>
      </p:sp>
      <p:sp>
        <p:nvSpPr>
          <p:cNvPr id="8" name="Content Placeholder 2">
            <a:extLst>
              <a:ext uri="{FF2B5EF4-FFF2-40B4-BE49-F238E27FC236}">
                <a16:creationId xmlns:a16="http://schemas.microsoft.com/office/drawing/2014/main" id="{AE33FA96-688D-B3A6-346D-DE33E5686320}"/>
              </a:ext>
            </a:extLst>
          </p:cNvPr>
          <p:cNvSpPr txBox="1">
            <a:spLocks/>
          </p:cNvSpPr>
          <p:nvPr/>
        </p:nvSpPr>
        <p:spPr>
          <a:xfrm>
            <a:off x="87088" y="3425298"/>
            <a:ext cx="9144000" cy="788491"/>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1200"/>
              </a:spcBef>
              <a:buSzPct val="150000"/>
              <a:buFont typeface="Arial"/>
              <a:buNone/>
            </a:pPr>
            <a:r>
              <a:rPr lang="en-US" sz="1800" dirty="0">
                <a:latin typeface="Palatino Linotype" panose="02040502050505030304" pitchFamily="18" charset="0"/>
              </a:rPr>
              <a:t>Only the summer training coordinators can approve the companies on STS by checking the acceptance letter as well as the status of the company.</a:t>
            </a:r>
          </a:p>
        </p:txBody>
      </p:sp>
      <p:sp>
        <p:nvSpPr>
          <p:cNvPr id="9" name="Content Placeholder 2">
            <a:extLst>
              <a:ext uri="{FF2B5EF4-FFF2-40B4-BE49-F238E27FC236}">
                <a16:creationId xmlns:a16="http://schemas.microsoft.com/office/drawing/2014/main" id="{6724A58E-A39C-8100-825E-C82F72B65EB8}"/>
              </a:ext>
            </a:extLst>
          </p:cNvPr>
          <p:cNvSpPr txBox="1">
            <a:spLocks/>
          </p:cNvSpPr>
          <p:nvPr/>
        </p:nvSpPr>
        <p:spPr>
          <a:xfrm>
            <a:off x="87088" y="4287818"/>
            <a:ext cx="9144000" cy="1394312"/>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1200"/>
              </a:spcBef>
              <a:buSzPct val="150000"/>
              <a:buFont typeface="Arial"/>
              <a:buNone/>
            </a:pPr>
            <a:r>
              <a:rPr lang="en-US" sz="1800" dirty="0">
                <a:latin typeface="Palatino Linotype" panose="02040502050505030304" pitchFamily="18" charset="0"/>
              </a:rPr>
              <a:t>After deciding on and arranging with a company to do summer training, a student needs to </a:t>
            </a:r>
            <a:r>
              <a:rPr lang="en-US" sz="1800" u="sng" dirty="0">
                <a:latin typeface="Palatino Linotype" panose="02040502050505030304" pitchFamily="18" charset="0"/>
              </a:rPr>
              <a:t>get an acceptance letter from the company which must include the start date and end date of the summer training and with official letterhead, signed and stamped by a legally authorized executive of the company</a:t>
            </a:r>
            <a:r>
              <a:rPr lang="en-US" sz="1800" dirty="0">
                <a:latin typeface="Palatino Linotype" panose="02040502050505030304" pitchFamily="18" charset="0"/>
              </a:rPr>
              <a:t>.</a:t>
            </a:r>
          </a:p>
        </p:txBody>
      </p:sp>
    </p:spTree>
    <p:extLst>
      <p:ext uri="{BB962C8B-B14F-4D97-AF65-F5344CB8AC3E}">
        <p14:creationId xmlns:p14="http://schemas.microsoft.com/office/powerpoint/2010/main" val="1242602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9894"/>
            <a:ext cx="8229600" cy="598714"/>
          </a:xfrm>
        </p:spPr>
        <p:txBody>
          <a:bodyPr/>
          <a:lstStyle/>
          <a:p>
            <a:r>
              <a:rPr lang="en-US" b="1" dirty="0">
                <a:solidFill>
                  <a:schemeClr val="bg1"/>
                </a:solidFill>
                <a:latin typeface="Palatino Linotype" panose="02040502050505030304" pitchFamily="18" charset="0"/>
              </a:rPr>
              <a:t>Process</a:t>
            </a:r>
          </a:p>
        </p:txBody>
      </p:sp>
      <p:sp>
        <p:nvSpPr>
          <p:cNvPr id="3" name="Content Placeholder 2"/>
          <p:cNvSpPr>
            <a:spLocks noGrp="1"/>
          </p:cNvSpPr>
          <p:nvPr>
            <p:ph idx="1"/>
          </p:nvPr>
        </p:nvSpPr>
        <p:spPr>
          <a:xfrm>
            <a:off x="0" y="1005504"/>
            <a:ext cx="9208349" cy="703553"/>
          </a:xfrm>
        </p:spPr>
        <p:txBody>
          <a:bodyPr>
            <a:noAutofit/>
          </a:bodyPr>
          <a:lstStyle/>
          <a:p>
            <a:pPr marL="0" indent="0">
              <a:spcBef>
                <a:spcPts val="1200"/>
              </a:spcBef>
              <a:buSzPct val="150000"/>
              <a:buNone/>
            </a:pPr>
            <a:r>
              <a:rPr lang="en-US" sz="1800" dirty="0">
                <a:latin typeface="Palatino Linotype" panose="02040502050505030304" pitchFamily="18" charset="0"/>
              </a:rPr>
              <a:t>The student with a signed acceptance letter from a company (that is listed on STS), will first fill out a mandatory Summer Training Application Form on STS.</a:t>
            </a:r>
          </a:p>
        </p:txBody>
      </p:sp>
      <p:sp>
        <p:nvSpPr>
          <p:cNvPr id="5" name="Slide Number Placeholder 4">
            <a:extLst>
              <a:ext uri="{FF2B5EF4-FFF2-40B4-BE49-F238E27FC236}">
                <a16:creationId xmlns:a16="http://schemas.microsoft.com/office/drawing/2014/main" id="{2E7B1AAF-FC1B-4530-81EF-0B1902556E73}"/>
              </a:ext>
            </a:extLst>
          </p:cNvPr>
          <p:cNvSpPr>
            <a:spLocks noGrp="1"/>
          </p:cNvSpPr>
          <p:nvPr>
            <p:ph type="sldNum" sz="quarter" idx="12"/>
          </p:nvPr>
        </p:nvSpPr>
        <p:spPr/>
        <p:txBody>
          <a:bodyPr/>
          <a:lstStyle/>
          <a:p>
            <a:fld id="{55C05EF7-631F-C84E-8FE8-522F3067E09A}" type="slidenum">
              <a:rPr lang="en-US" smtClean="0"/>
              <a:t>6</a:t>
            </a:fld>
            <a:endParaRPr lang="en-US" dirty="0"/>
          </a:p>
        </p:txBody>
      </p:sp>
      <p:sp>
        <p:nvSpPr>
          <p:cNvPr id="4" name="Content Placeholder 2">
            <a:extLst>
              <a:ext uri="{FF2B5EF4-FFF2-40B4-BE49-F238E27FC236}">
                <a16:creationId xmlns:a16="http://schemas.microsoft.com/office/drawing/2014/main" id="{0424D59F-DB91-1C50-1F1E-4696C96C080D}"/>
              </a:ext>
            </a:extLst>
          </p:cNvPr>
          <p:cNvSpPr txBox="1">
            <a:spLocks/>
          </p:cNvSpPr>
          <p:nvPr/>
        </p:nvSpPr>
        <p:spPr>
          <a:xfrm>
            <a:off x="0" y="1890775"/>
            <a:ext cx="9208349" cy="703553"/>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1200"/>
              </a:spcBef>
              <a:buFont typeface="Arial"/>
              <a:buNone/>
            </a:pPr>
            <a:r>
              <a:rPr lang="en-US" sz="1800" dirty="0">
                <a:latin typeface="Palatino Linotype" panose="02040502050505030304" pitchFamily="18" charset="0"/>
              </a:rPr>
              <a:t>The Summer Training application needs to be completed at least two weeks before the starting date of the Summer training, i.e., </a:t>
            </a:r>
            <a:r>
              <a:rPr lang="en-US" sz="1800" b="1" dirty="0">
                <a:solidFill>
                  <a:srgbClr val="C00000"/>
                </a:solidFill>
                <a:latin typeface="Palatino Linotype" panose="02040502050505030304" pitchFamily="18" charset="0"/>
              </a:rPr>
              <a:t>two-week rule!!!</a:t>
            </a:r>
          </a:p>
        </p:txBody>
      </p:sp>
      <p:sp>
        <p:nvSpPr>
          <p:cNvPr id="6" name="Content Placeholder 2">
            <a:extLst>
              <a:ext uri="{FF2B5EF4-FFF2-40B4-BE49-F238E27FC236}">
                <a16:creationId xmlns:a16="http://schemas.microsoft.com/office/drawing/2014/main" id="{21EF0F4D-6016-9F07-5364-2487EB57C31A}"/>
              </a:ext>
            </a:extLst>
          </p:cNvPr>
          <p:cNvSpPr txBox="1">
            <a:spLocks/>
          </p:cNvSpPr>
          <p:nvPr/>
        </p:nvSpPr>
        <p:spPr>
          <a:xfrm>
            <a:off x="-64349" y="4668518"/>
            <a:ext cx="9208349" cy="1093365"/>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1200"/>
              </a:spcBef>
              <a:buFont typeface="Arial"/>
              <a:buNone/>
            </a:pPr>
            <a:r>
              <a:rPr lang="en-US" sz="1800" dirty="0">
                <a:latin typeface="Palatino Linotype" panose="02040502050505030304" pitchFamily="18" charset="0"/>
              </a:rPr>
              <a:t>Students can track the insurance process through E-</a:t>
            </a:r>
            <a:r>
              <a:rPr lang="en-US" sz="1800" dirty="0" err="1">
                <a:latin typeface="Palatino Linotype" panose="02040502050505030304" pitchFamily="18" charset="0"/>
              </a:rPr>
              <a:t>Devlet</a:t>
            </a:r>
            <a:r>
              <a:rPr lang="en-US" sz="1800" dirty="0">
                <a:latin typeface="Palatino Linotype" panose="02040502050505030304" pitchFamily="18" charset="0"/>
              </a:rPr>
              <a:t> system by searching "</a:t>
            </a:r>
            <a:r>
              <a:rPr lang="en-US" sz="1800" dirty="0" err="1">
                <a:latin typeface="Palatino Linotype" panose="02040502050505030304" pitchFamily="18" charset="0"/>
              </a:rPr>
              <a:t>Sosyal</a:t>
            </a:r>
            <a:r>
              <a:rPr lang="en-US" sz="1800" dirty="0">
                <a:latin typeface="Palatino Linotype" panose="02040502050505030304" pitchFamily="18" charset="0"/>
              </a:rPr>
              <a:t> </a:t>
            </a:r>
            <a:r>
              <a:rPr lang="en-US" sz="1800" dirty="0" err="1">
                <a:latin typeface="Palatino Linotype" panose="02040502050505030304" pitchFamily="18" charset="0"/>
              </a:rPr>
              <a:t>Güvenlik</a:t>
            </a:r>
            <a:r>
              <a:rPr lang="en-US" sz="1800" dirty="0">
                <a:latin typeface="Palatino Linotype" panose="02040502050505030304" pitchFamily="18" charset="0"/>
              </a:rPr>
              <a:t> </a:t>
            </a:r>
            <a:r>
              <a:rPr lang="en-US" sz="1800" dirty="0" err="1">
                <a:latin typeface="Palatino Linotype" panose="02040502050505030304" pitchFamily="18" charset="0"/>
              </a:rPr>
              <a:t>Kurumu</a:t>
            </a:r>
            <a:r>
              <a:rPr lang="en-US" sz="1800" dirty="0">
                <a:latin typeface="Palatino Linotype" panose="02040502050505030304" pitchFamily="18" charset="0"/>
              </a:rPr>
              <a:t>/</a:t>
            </a:r>
            <a:r>
              <a:rPr lang="en-US" sz="1800" dirty="0" err="1">
                <a:latin typeface="Palatino Linotype" panose="02040502050505030304" pitchFamily="18" charset="0"/>
              </a:rPr>
              <a:t>4A</a:t>
            </a:r>
            <a:r>
              <a:rPr lang="en-US" sz="1800" dirty="0">
                <a:latin typeface="Palatino Linotype" panose="02040502050505030304" pitchFamily="18" charset="0"/>
              </a:rPr>
              <a:t> </a:t>
            </a:r>
            <a:r>
              <a:rPr lang="en-US" sz="1800" dirty="0" err="1">
                <a:latin typeface="Palatino Linotype" panose="02040502050505030304" pitchFamily="18" charset="0"/>
              </a:rPr>
              <a:t>İşe</a:t>
            </a:r>
            <a:r>
              <a:rPr lang="en-US" sz="1800" dirty="0">
                <a:latin typeface="Palatino Linotype" panose="02040502050505030304" pitchFamily="18" charset="0"/>
              </a:rPr>
              <a:t> </a:t>
            </a:r>
            <a:r>
              <a:rPr lang="en-US" sz="1800" dirty="0" err="1">
                <a:latin typeface="Palatino Linotype" panose="02040502050505030304" pitchFamily="18" charset="0"/>
              </a:rPr>
              <a:t>Giriş</a:t>
            </a:r>
            <a:r>
              <a:rPr lang="en-US" sz="1800" dirty="0">
                <a:latin typeface="Palatino Linotype" panose="02040502050505030304" pitchFamily="18" charset="0"/>
              </a:rPr>
              <a:t> </a:t>
            </a:r>
            <a:r>
              <a:rPr lang="en-US" sz="1800" dirty="0" err="1">
                <a:latin typeface="Palatino Linotype" panose="02040502050505030304" pitchFamily="18" charset="0"/>
              </a:rPr>
              <a:t>Çıkış</a:t>
            </a:r>
            <a:r>
              <a:rPr lang="en-US" sz="1800" dirty="0">
                <a:latin typeface="Palatino Linotype" panose="02040502050505030304" pitchFamily="18" charset="0"/>
              </a:rPr>
              <a:t> </a:t>
            </a:r>
            <a:r>
              <a:rPr lang="en-US" sz="1800" dirty="0" err="1">
                <a:latin typeface="Palatino Linotype" panose="02040502050505030304" pitchFamily="18" charset="0"/>
              </a:rPr>
              <a:t>Bildirgesi</a:t>
            </a:r>
            <a:r>
              <a:rPr lang="en-US" sz="1800" dirty="0">
                <a:latin typeface="Palatino Linotype" panose="02040502050505030304" pitchFamily="18" charset="0"/>
              </a:rPr>
              <a:t>" and generate and download the relevant document required by the Employers.</a:t>
            </a:r>
          </a:p>
        </p:txBody>
      </p:sp>
      <p:sp>
        <p:nvSpPr>
          <p:cNvPr id="7" name="Content Placeholder 2">
            <a:extLst>
              <a:ext uri="{FF2B5EF4-FFF2-40B4-BE49-F238E27FC236}">
                <a16:creationId xmlns:a16="http://schemas.microsoft.com/office/drawing/2014/main" id="{A0B69754-3F5E-43A7-565D-46E622EA94DD}"/>
              </a:ext>
            </a:extLst>
          </p:cNvPr>
          <p:cNvSpPr txBox="1">
            <a:spLocks/>
          </p:cNvSpPr>
          <p:nvPr/>
        </p:nvSpPr>
        <p:spPr>
          <a:xfrm>
            <a:off x="0" y="2776046"/>
            <a:ext cx="9208349" cy="1892472"/>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1200"/>
              </a:spcBef>
              <a:buFont typeface="Arial"/>
              <a:buNone/>
            </a:pPr>
            <a:r>
              <a:rPr lang="en-US" sz="1800" dirty="0">
                <a:latin typeface="Palatino Linotype" panose="02040502050505030304" pitchFamily="18" charset="0"/>
              </a:rPr>
              <a:t>Once the application is approved, the insurance process will be initiated, and Summer Training documents for the student will be prepared.</a:t>
            </a:r>
          </a:p>
          <a:p>
            <a:pPr marL="0" indent="0">
              <a:spcBef>
                <a:spcPts val="1200"/>
              </a:spcBef>
              <a:buFont typeface="Arial"/>
              <a:buNone/>
            </a:pPr>
            <a:r>
              <a:rPr lang="en-US" sz="1800" b="1" u="sng" dirty="0">
                <a:solidFill>
                  <a:srgbClr val="C00000"/>
                </a:solidFill>
                <a:latin typeface="Palatino Linotype" panose="02040502050505030304" pitchFamily="18" charset="0"/>
              </a:rPr>
              <a:t>CAUTION</a:t>
            </a:r>
            <a:r>
              <a:rPr lang="en-US" sz="1800" dirty="0">
                <a:latin typeface="Palatino Linotype" panose="02040502050505030304" pitchFamily="18" charset="0"/>
              </a:rPr>
              <a:t>: If the insurance of the student will be covered by the company, this issue MUST be explicitly indicated in the acceptance letter.</a:t>
            </a:r>
          </a:p>
          <a:p>
            <a:pPr marL="0" indent="0" algn="ctr">
              <a:spcBef>
                <a:spcPts val="1200"/>
              </a:spcBef>
              <a:buFont typeface="Arial"/>
              <a:buNone/>
            </a:pPr>
            <a:r>
              <a:rPr lang="en-US" sz="1800" b="1" u="sng" dirty="0">
                <a:solidFill>
                  <a:srgbClr val="C00000"/>
                </a:solidFill>
                <a:latin typeface="Palatino Linotype" panose="02040502050505030304" pitchFamily="18" charset="0"/>
              </a:rPr>
              <a:t>Without Social Security, a student CANNOT conduct summer training!!!</a:t>
            </a:r>
          </a:p>
        </p:txBody>
      </p:sp>
      <p:sp>
        <p:nvSpPr>
          <p:cNvPr id="8" name="Content Placeholder 2">
            <a:extLst>
              <a:ext uri="{FF2B5EF4-FFF2-40B4-BE49-F238E27FC236}">
                <a16:creationId xmlns:a16="http://schemas.microsoft.com/office/drawing/2014/main" id="{C845EBC7-0892-9932-C7BD-20BEE14848D8}"/>
              </a:ext>
            </a:extLst>
          </p:cNvPr>
          <p:cNvSpPr txBox="1">
            <a:spLocks/>
          </p:cNvSpPr>
          <p:nvPr/>
        </p:nvSpPr>
        <p:spPr>
          <a:xfrm>
            <a:off x="-1" y="5761883"/>
            <a:ext cx="9208349" cy="1093365"/>
          </a:xfrm>
          <a:prstGeom prst="rect">
            <a:avLst/>
          </a:prstGeom>
        </p:spPr>
        <p:txBody>
          <a:bodyPr>
            <a:noAutofit/>
          </a:bodyPr>
          <a:lstStyle>
            <a:defPPr>
              <a:defRPr lang="en-US"/>
            </a:defPPr>
            <a:lvl1pPr indent="0">
              <a:spcBef>
                <a:spcPts val="1200"/>
              </a:spcBef>
              <a:buFont typeface="Arial"/>
              <a:buNone/>
              <a:defRPr>
                <a:latin typeface="Palatino Linotype" panose="02040502050505030304" pitchFamily="18" charset="0"/>
              </a:defRPr>
            </a:lvl1pPr>
            <a:lvl2pPr marL="742950" indent="-285750">
              <a:spcBef>
                <a:spcPct val="20000"/>
              </a:spcBef>
              <a:buFont typeface="Arial"/>
              <a:buChar char="–"/>
              <a:defRPr sz="2800"/>
            </a:lvl2pPr>
            <a:lvl3pPr marL="1143000" indent="-228600">
              <a:spcBef>
                <a:spcPct val="20000"/>
              </a:spcBef>
              <a:buFont typeface="Arial"/>
              <a:buChar char="•"/>
              <a:defRPr sz="2400"/>
            </a:lvl3pPr>
            <a:lvl4pPr marL="1600200" indent="-228600">
              <a:spcBef>
                <a:spcPct val="20000"/>
              </a:spcBef>
              <a:buFont typeface="Arial"/>
              <a:buChar char="–"/>
              <a:defRPr sz="2000"/>
            </a:lvl4pPr>
            <a:lvl5pPr marL="2057400" indent="-228600">
              <a:spcBef>
                <a:spcPct val="20000"/>
              </a:spcBef>
              <a:buFont typeface="Arial"/>
              <a:buChar char="»"/>
              <a:defRPr sz="2000"/>
            </a:lvl5pPr>
            <a:lvl6pPr marL="2514600" indent="-228600">
              <a:spcBef>
                <a:spcPct val="20000"/>
              </a:spcBef>
              <a:buFont typeface="Arial"/>
              <a:buChar char="•"/>
              <a:defRPr sz="2000"/>
            </a:lvl6pPr>
            <a:lvl7pPr marL="2971800" indent="-228600">
              <a:spcBef>
                <a:spcPct val="20000"/>
              </a:spcBef>
              <a:buFont typeface="Arial"/>
              <a:buChar char="•"/>
              <a:defRPr sz="2000"/>
            </a:lvl7pPr>
            <a:lvl8pPr marL="3429000" indent="-228600">
              <a:spcBef>
                <a:spcPct val="20000"/>
              </a:spcBef>
              <a:buFont typeface="Arial"/>
              <a:buChar char="•"/>
              <a:defRPr sz="2000"/>
            </a:lvl8pPr>
            <a:lvl9pPr marL="3886200" indent="-228600">
              <a:spcBef>
                <a:spcPct val="20000"/>
              </a:spcBef>
              <a:buFont typeface="Arial"/>
              <a:buChar char="•"/>
              <a:defRPr sz="2000"/>
            </a:lvl9pPr>
          </a:lstStyle>
          <a:p>
            <a:r>
              <a:rPr lang="en-US"/>
              <a:t>Once the mentor for your Summer Training is assigned, fill out the required information of your mentor on STS!!!</a:t>
            </a:r>
            <a:endParaRPr lang="en-TR"/>
          </a:p>
        </p:txBody>
      </p:sp>
    </p:spTree>
    <p:extLst>
      <p:ext uri="{BB962C8B-B14F-4D97-AF65-F5344CB8AC3E}">
        <p14:creationId xmlns:p14="http://schemas.microsoft.com/office/powerpoint/2010/main" val="2093423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9894"/>
            <a:ext cx="8229600" cy="598714"/>
          </a:xfrm>
        </p:spPr>
        <p:txBody>
          <a:bodyPr/>
          <a:lstStyle/>
          <a:p>
            <a:r>
              <a:rPr lang="en-US" b="1" dirty="0">
                <a:solidFill>
                  <a:schemeClr val="bg1"/>
                </a:solidFill>
                <a:latin typeface="Palatino Linotype" panose="02040502050505030304" pitchFamily="18" charset="0"/>
              </a:rPr>
              <a:t>Important Dates</a:t>
            </a:r>
          </a:p>
        </p:txBody>
      </p:sp>
      <p:sp>
        <p:nvSpPr>
          <p:cNvPr id="3" name="Content Placeholder 2"/>
          <p:cNvSpPr>
            <a:spLocks noGrp="1"/>
          </p:cNvSpPr>
          <p:nvPr>
            <p:ph idx="1"/>
          </p:nvPr>
        </p:nvSpPr>
        <p:spPr>
          <a:xfrm>
            <a:off x="-1" y="892087"/>
            <a:ext cx="9208349" cy="2232815"/>
          </a:xfrm>
        </p:spPr>
        <p:txBody>
          <a:bodyPr>
            <a:noAutofit/>
          </a:bodyPr>
          <a:lstStyle/>
          <a:p>
            <a:pPr marL="0" indent="0">
              <a:spcBef>
                <a:spcPts val="1500"/>
              </a:spcBef>
              <a:buNone/>
            </a:pPr>
            <a:r>
              <a:rPr lang="en-US" sz="1800" dirty="0">
                <a:latin typeface="Palatino Linotype" panose="02040502050505030304" pitchFamily="18" charset="0"/>
              </a:rPr>
              <a:t>A student can start her/his Summer Training after the Spring semester has ended. The earliest date for 2024 is </a:t>
            </a:r>
            <a:r>
              <a:rPr lang="en-US" sz="1800" b="1" dirty="0">
                <a:solidFill>
                  <a:srgbClr val="C00000"/>
                </a:solidFill>
                <a:latin typeface="Palatino Linotype" panose="02040502050505030304" pitchFamily="18" charset="0"/>
              </a:rPr>
              <a:t>03-June- 2025</a:t>
            </a:r>
            <a:r>
              <a:rPr lang="en-US" sz="1800" dirty="0">
                <a:latin typeface="Palatino Linotype" panose="02040502050505030304" pitchFamily="18" charset="0"/>
              </a:rPr>
              <a:t>.</a:t>
            </a:r>
          </a:p>
          <a:p>
            <a:pPr marL="0" indent="0">
              <a:spcBef>
                <a:spcPts val="1500"/>
              </a:spcBef>
              <a:buNone/>
            </a:pPr>
            <a:r>
              <a:rPr lang="en-US" sz="1800" dirty="0">
                <a:latin typeface="Palatino Linotype" panose="02040502050505030304" pitchFamily="18" charset="0"/>
              </a:rPr>
              <a:t>A student must complete the Summer Training before the Fall semester begins</a:t>
            </a:r>
          </a:p>
          <a:p>
            <a:pPr marL="0" indent="14288" algn="ctr">
              <a:spcBef>
                <a:spcPts val="1500"/>
              </a:spcBef>
              <a:buNone/>
            </a:pPr>
            <a:r>
              <a:rPr lang="en-US" sz="1800" b="1" dirty="0">
                <a:latin typeface="Palatino Linotype" panose="02040502050505030304" pitchFamily="18" charset="0"/>
              </a:rPr>
              <a:t>Deadline to start the application process</a:t>
            </a:r>
            <a:r>
              <a:rPr lang="en-US" sz="1800" dirty="0">
                <a:latin typeface="Palatino Linotype" panose="02040502050505030304" pitchFamily="18" charset="0"/>
              </a:rPr>
              <a:t>: </a:t>
            </a:r>
            <a:r>
              <a:rPr lang="en-US" sz="1800" b="1" dirty="0">
                <a:solidFill>
                  <a:srgbClr val="C00000"/>
                </a:solidFill>
                <a:latin typeface="Palatino Linotype" panose="02040502050505030304" pitchFamily="18" charset="0"/>
              </a:rPr>
              <a:t>11-August-2025</a:t>
            </a:r>
          </a:p>
          <a:p>
            <a:pPr marL="0" indent="14288" algn="ctr">
              <a:spcBef>
                <a:spcPts val="1500"/>
              </a:spcBef>
              <a:buNone/>
            </a:pPr>
            <a:r>
              <a:rPr lang="en-US" sz="1800" b="1" dirty="0">
                <a:latin typeface="Palatino Linotype" panose="02040502050505030304" pitchFamily="18" charset="0"/>
              </a:rPr>
              <a:t>Deadline for the beginning of the Summer Training</a:t>
            </a:r>
            <a:r>
              <a:rPr lang="en-US" sz="1800" dirty="0">
                <a:latin typeface="Palatino Linotype" panose="02040502050505030304" pitchFamily="18" charset="0"/>
              </a:rPr>
              <a:t>: </a:t>
            </a:r>
            <a:r>
              <a:rPr lang="en-US" sz="1800" b="1" dirty="0">
                <a:solidFill>
                  <a:srgbClr val="C00000"/>
                </a:solidFill>
                <a:latin typeface="Palatino Linotype" panose="02040502050505030304" pitchFamily="18" charset="0"/>
              </a:rPr>
              <a:t>18-August-2025</a:t>
            </a:r>
          </a:p>
        </p:txBody>
      </p:sp>
      <p:sp>
        <p:nvSpPr>
          <p:cNvPr id="5" name="Slide Number Placeholder 4">
            <a:extLst>
              <a:ext uri="{FF2B5EF4-FFF2-40B4-BE49-F238E27FC236}">
                <a16:creationId xmlns:a16="http://schemas.microsoft.com/office/drawing/2014/main" id="{2E7B1AAF-FC1B-4530-81EF-0B1902556E73}"/>
              </a:ext>
            </a:extLst>
          </p:cNvPr>
          <p:cNvSpPr>
            <a:spLocks noGrp="1"/>
          </p:cNvSpPr>
          <p:nvPr>
            <p:ph type="sldNum" sz="quarter" idx="12"/>
          </p:nvPr>
        </p:nvSpPr>
        <p:spPr/>
        <p:txBody>
          <a:bodyPr/>
          <a:lstStyle/>
          <a:p>
            <a:fld id="{55C05EF7-631F-C84E-8FE8-522F3067E09A}" type="slidenum">
              <a:rPr lang="en-US" smtClean="0"/>
              <a:t>7</a:t>
            </a:fld>
            <a:endParaRPr lang="en-US" dirty="0"/>
          </a:p>
        </p:txBody>
      </p:sp>
      <p:sp>
        <p:nvSpPr>
          <p:cNvPr id="6" name="Content Placeholder 2">
            <a:extLst>
              <a:ext uri="{FF2B5EF4-FFF2-40B4-BE49-F238E27FC236}">
                <a16:creationId xmlns:a16="http://schemas.microsoft.com/office/drawing/2014/main" id="{E864F389-6872-ADD1-FDBE-C46D34541BC2}"/>
              </a:ext>
            </a:extLst>
          </p:cNvPr>
          <p:cNvSpPr txBox="1">
            <a:spLocks/>
          </p:cNvSpPr>
          <p:nvPr/>
        </p:nvSpPr>
        <p:spPr>
          <a:xfrm>
            <a:off x="33169" y="3381391"/>
            <a:ext cx="9208349" cy="912213"/>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1500"/>
              </a:spcBef>
              <a:buFont typeface="Arial"/>
              <a:buNone/>
            </a:pPr>
            <a:r>
              <a:rPr lang="en-US" sz="1800" dirty="0">
                <a:latin typeface="Palatino Linotype" panose="02040502050505030304" pitchFamily="18" charset="0"/>
              </a:rPr>
              <a:t>As a general policy, when the training overlaps (even partially) with the Fall or Spring semesters and/or the 20 consecutive days requirement is not met, then the training </a:t>
            </a:r>
            <a:r>
              <a:rPr lang="en-US" sz="1800" u="sng" dirty="0">
                <a:latin typeface="Palatino Linotype" panose="02040502050505030304" pitchFamily="18" charset="0"/>
              </a:rPr>
              <a:t>will not be counted towards </a:t>
            </a:r>
            <a:r>
              <a:rPr lang="en-US" sz="1800" u="sng" dirty="0" err="1">
                <a:latin typeface="Palatino Linotype" panose="02040502050505030304" pitchFamily="18" charset="0"/>
              </a:rPr>
              <a:t>xx299</a:t>
            </a:r>
            <a:r>
              <a:rPr lang="en-US" sz="1800" u="sng" dirty="0">
                <a:latin typeface="Palatino Linotype" panose="02040502050505030304" pitchFamily="18" charset="0"/>
              </a:rPr>
              <a:t> or </a:t>
            </a:r>
            <a:r>
              <a:rPr lang="en-US" sz="1800" u="sng" dirty="0" err="1">
                <a:latin typeface="Palatino Linotype" panose="02040502050505030304" pitchFamily="18" charset="0"/>
              </a:rPr>
              <a:t>xx399</a:t>
            </a:r>
            <a:r>
              <a:rPr lang="en-US" sz="1800" dirty="0">
                <a:latin typeface="Palatino Linotype" panose="02040502050505030304" pitchFamily="18" charset="0"/>
              </a:rPr>
              <a:t>.</a:t>
            </a:r>
          </a:p>
          <a:p>
            <a:pPr marL="0" indent="0">
              <a:spcBef>
                <a:spcPts val="1500"/>
              </a:spcBef>
              <a:buFont typeface="Arial"/>
              <a:buNone/>
            </a:pPr>
            <a:endParaRPr lang="en-US" sz="1800" dirty="0">
              <a:latin typeface="Palatino Linotype" panose="02040502050505030304" pitchFamily="18" charset="0"/>
            </a:endParaRPr>
          </a:p>
          <a:p>
            <a:pPr marL="0" indent="0">
              <a:spcBef>
                <a:spcPts val="1500"/>
              </a:spcBef>
              <a:buFont typeface="Arial"/>
              <a:buNone/>
            </a:pPr>
            <a:endParaRPr lang="en-US" sz="1800" dirty="0">
              <a:latin typeface="Palatino Linotype" panose="02040502050505030304" pitchFamily="18" charset="0"/>
            </a:endParaRPr>
          </a:p>
        </p:txBody>
      </p:sp>
      <p:sp>
        <p:nvSpPr>
          <p:cNvPr id="7" name="Content Placeholder 2">
            <a:extLst>
              <a:ext uri="{FF2B5EF4-FFF2-40B4-BE49-F238E27FC236}">
                <a16:creationId xmlns:a16="http://schemas.microsoft.com/office/drawing/2014/main" id="{B5ED8618-A82E-1E60-BC2F-6A3A0D8F36BD}"/>
              </a:ext>
            </a:extLst>
          </p:cNvPr>
          <p:cNvSpPr txBox="1">
            <a:spLocks/>
          </p:cNvSpPr>
          <p:nvPr/>
        </p:nvSpPr>
        <p:spPr>
          <a:xfrm>
            <a:off x="0" y="5796155"/>
            <a:ext cx="9208349" cy="803965"/>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1500"/>
              </a:spcBef>
              <a:buFont typeface="Arial"/>
              <a:buNone/>
            </a:pPr>
            <a:r>
              <a:rPr lang="en-US" sz="2000" b="1" dirty="0">
                <a:solidFill>
                  <a:srgbClr val="C00000"/>
                </a:solidFill>
                <a:latin typeface="Palatino Linotype" panose="02040502050505030304" pitchFamily="18" charset="0"/>
              </a:rPr>
              <a:t>The company name and the training dates processed on STS SHOULD NOT be changed since the insurance process might have already been initiated!!!</a:t>
            </a:r>
          </a:p>
          <a:p>
            <a:pPr marL="0" indent="0">
              <a:spcBef>
                <a:spcPts val="1500"/>
              </a:spcBef>
              <a:buFont typeface="Arial"/>
              <a:buNone/>
            </a:pPr>
            <a:endParaRPr lang="en-US" sz="2000" dirty="0">
              <a:latin typeface="Palatino Linotype" panose="02040502050505030304" pitchFamily="18" charset="0"/>
            </a:endParaRPr>
          </a:p>
        </p:txBody>
      </p:sp>
      <p:sp>
        <p:nvSpPr>
          <p:cNvPr id="9" name="TextBox 8">
            <a:extLst>
              <a:ext uri="{FF2B5EF4-FFF2-40B4-BE49-F238E27FC236}">
                <a16:creationId xmlns:a16="http://schemas.microsoft.com/office/drawing/2014/main" id="{9980696C-56DF-C22C-8A2B-3A74BF6BACE1}"/>
              </a:ext>
            </a:extLst>
          </p:cNvPr>
          <p:cNvSpPr txBox="1"/>
          <p:nvPr/>
        </p:nvSpPr>
        <p:spPr>
          <a:xfrm>
            <a:off x="33169" y="4318827"/>
            <a:ext cx="9024668" cy="1477328"/>
          </a:xfrm>
          <a:prstGeom prst="rect">
            <a:avLst/>
          </a:prstGeom>
          <a:noFill/>
        </p:spPr>
        <p:txBody>
          <a:bodyPr wrap="square">
            <a:spAutoFit/>
          </a:bodyPr>
          <a:lstStyle/>
          <a:p>
            <a:pPr marL="0" indent="0">
              <a:spcBef>
                <a:spcPts val="1500"/>
              </a:spcBef>
              <a:buNone/>
            </a:pPr>
            <a:r>
              <a:rPr lang="en-US" sz="1800" dirty="0">
                <a:latin typeface="Palatino Linotype" panose="02040502050505030304" pitchFamily="18" charset="0"/>
              </a:rPr>
              <a:t>If a student is taking a course in the Spring semester that is a prerequisite for the summer training course, the Prerequisite status of the student will be "</a:t>
            </a:r>
            <a:r>
              <a:rPr lang="en-US" sz="1800" b="1" dirty="0">
                <a:latin typeface="Palatino Linotype" panose="02040502050505030304" pitchFamily="18" charset="0"/>
              </a:rPr>
              <a:t>Not Stasfied</a:t>
            </a:r>
            <a:r>
              <a:rPr lang="en-US" sz="1800" dirty="0">
                <a:latin typeface="Palatino Linotype" panose="02040502050505030304" pitchFamily="18" charset="0"/>
              </a:rPr>
              <a:t>" on STS. Following the announcement of the grades, the status would turn into "</a:t>
            </a:r>
            <a:r>
              <a:rPr lang="en-US" sz="1800" b="1" dirty="0">
                <a:latin typeface="Palatino Linotype" panose="02040502050505030304" pitchFamily="18" charset="0"/>
              </a:rPr>
              <a:t>Satisfied</a:t>
            </a:r>
            <a:r>
              <a:rPr lang="en-US" sz="1800" dirty="0">
                <a:latin typeface="Palatino Linotype" panose="02040502050505030304" pitchFamily="18" charset="0"/>
              </a:rPr>
              <a:t>". Should a student fail the prerequisite course, the student cannot conduct Mandatory Summer Training, but the student can still conduct Volunteer Summer Training.</a:t>
            </a:r>
          </a:p>
        </p:txBody>
      </p:sp>
      <p:sp>
        <p:nvSpPr>
          <p:cNvPr id="11" name="TextBox 10">
            <a:extLst>
              <a:ext uri="{FF2B5EF4-FFF2-40B4-BE49-F238E27FC236}">
                <a16:creationId xmlns:a16="http://schemas.microsoft.com/office/drawing/2014/main" id="{910F4923-091E-FD67-9323-215515555849}"/>
              </a:ext>
            </a:extLst>
          </p:cNvPr>
          <p:cNvSpPr txBox="1"/>
          <p:nvPr/>
        </p:nvSpPr>
        <p:spPr>
          <a:xfrm>
            <a:off x="568313" y="2952848"/>
            <a:ext cx="8071719" cy="369332"/>
          </a:xfrm>
          <a:prstGeom prst="rect">
            <a:avLst/>
          </a:prstGeom>
          <a:noFill/>
        </p:spPr>
        <p:txBody>
          <a:bodyPr wrap="square">
            <a:spAutoFit/>
          </a:bodyPr>
          <a:lstStyle/>
          <a:p>
            <a:pPr marL="0" indent="0" algn="ctr">
              <a:spcBef>
                <a:spcPts val="1200"/>
              </a:spcBef>
              <a:buFont typeface="Arial"/>
              <a:buNone/>
            </a:pPr>
            <a:r>
              <a:rPr lang="en-US" sz="1800" b="1" u="sng" dirty="0">
                <a:solidFill>
                  <a:srgbClr val="C00000"/>
                </a:solidFill>
                <a:latin typeface="Palatino Linotype" panose="02040502050505030304" pitchFamily="18" charset="0"/>
              </a:rPr>
              <a:t>Without Social Security, a student CANNOT conduct summer training!!!</a:t>
            </a:r>
          </a:p>
        </p:txBody>
      </p:sp>
    </p:spTree>
    <p:extLst>
      <p:ext uri="{BB962C8B-B14F-4D97-AF65-F5344CB8AC3E}">
        <p14:creationId xmlns:p14="http://schemas.microsoft.com/office/powerpoint/2010/main" val="1697901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7" grpId="0"/>
      <p:bldP spid="9"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9894"/>
            <a:ext cx="8229600" cy="598714"/>
          </a:xfrm>
        </p:spPr>
        <p:txBody>
          <a:bodyPr/>
          <a:lstStyle/>
          <a:p>
            <a:r>
              <a:rPr lang="en-US" b="1" dirty="0">
                <a:solidFill>
                  <a:schemeClr val="bg1"/>
                </a:solidFill>
                <a:latin typeface="Palatino Linotype" panose="02040502050505030304" pitchFamily="18" charset="0"/>
              </a:rPr>
              <a:t>Important Notes</a:t>
            </a:r>
          </a:p>
        </p:txBody>
      </p:sp>
      <p:sp>
        <p:nvSpPr>
          <p:cNvPr id="3" name="Content Placeholder 2"/>
          <p:cNvSpPr>
            <a:spLocks noGrp="1"/>
          </p:cNvSpPr>
          <p:nvPr>
            <p:ph idx="1"/>
          </p:nvPr>
        </p:nvSpPr>
        <p:spPr>
          <a:xfrm>
            <a:off x="108857" y="964111"/>
            <a:ext cx="8872583" cy="1533072"/>
          </a:xfrm>
        </p:spPr>
        <p:txBody>
          <a:bodyPr>
            <a:noAutofit/>
          </a:bodyPr>
          <a:lstStyle/>
          <a:p>
            <a:pPr marL="0" indent="0">
              <a:spcBef>
                <a:spcPts val="1200"/>
              </a:spcBef>
              <a:buNone/>
            </a:pPr>
            <a:r>
              <a:rPr lang="en-US" sz="2000" dirty="0">
                <a:solidFill>
                  <a:srgbClr val="000000"/>
                </a:solidFill>
                <a:effectLst/>
                <a:latin typeface="Palatino Linotype" panose="02040502050505030304" pitchFamily="18" charset="0"/>
              </a:rPr>
              <a:t>Face-to-face (on-site) Summer Training with companies is the default training type.</a:t>
            </a:r>
          </a:p>
          <a:p>
            <a:pPr marL="0" indent="0">
              <a:spcBef>
                <a:spcPts val="1200"/>
              </a:spcBef>
              <a:buNone/>
            </a:pPr>
            <a:r>
              <a:rPr lang="en-US" sz="2000" dirty="0">
                <a:solidFill>
                  <a:srgbClr val="000000"/>
                </a:solidFill>
                <a:latin typeface="Palatino Linotype" panose="02040502050505030304" pitchFamily="18" charset="0"/>
              </a:rPr>
              <a:t>If face-to-face Summer Training is not possible, the student should contact </a:t>
            </a:r>
            <a:r>
              <a:rPr lang="en-US" sz="2000" b="1" u="sng" dirty="0">
                <a:solidFill>
                  <a:srgbClr val="000000"/>
                </a:solidFill>
                <a:latin typeface="Palatino Linotype" panose="02040502050505030304" pitchFamily="18" charset="0"/>
              </a:rPr>
              <a:t>Department Coordinators </a:t>
            </a:r>
            <a:r>
              <a:rPr lang="en-US" sz="2000" dirty="0">
                <a:solidFill>
                  <a:srgbClr val="000000"/>
                </a:solidFill>
                <a:latin typeface="Palatino Linotype" panose="02040502050505030304" pitchFamily="18" charset="0"/>
              </a:rPr>
              <a:t>and verify the reason.</a:t>
            </a:r>
            <a:endParaRPr lang="en-US" sz="2000" dirty="0">
              <a:solidFill>
                <a:srgbClr val="000000"/>
              </a:solidFill>
              <a:effectLst/>
              <a:latin typeface="Palatino Linotype" panose="02040502050505030304" pitchFamily="18" charset="0"/>
            </a:endParaRPr>
          </a:p>
        </p:txBody>
      </p:sp>
      <p:sp>
        <p:nvSpPr>
          <p:cNvPr id="5" name="Slide Number Placeholder 4">
            <a:extLst>
              <a:ext uri="{FF2B5EF4-FFF2-40B4-BE49-F238E27FC236}">
                <a16:creationId xmlns:a16="http://schemas.microsoft.com/office/drawing/2014/main" id="{2E7B1AAF-FC1B-4530-81EF-0B1902556E73}"/>
              </a:ext>
            </a:extLst>
          </p:cNvPr>
          <p:cNvSpPr>
            <a:spLocks noGrp="1"/>
          </p:cNvSpPr>
          <p:nvPr>
            <p:ph type="sldNum" sz="quarter" idx="12"/>
          </p:nvPr>
        </p:nvSpPr>
        <p:spPr/>
        <p:txBody>
          <a:bodyPr/>
          <a:lstStyle/>
          <a:p>
            <a:fld id="{55C05EF7-631F-C84E-8FE8-522F3067E09A}" type="slidenum">
              <a:rPr lang="en-US" smtClean="0"/>
              <a:t>8</a:t>
            </a:fld>
            <a:endParaRPr lang="en-US" dirty="0"/>
          </a:p>
        </p:txBody>
      </p:sp>
      <p:sp>
        <p:nvSpPr>
          <p:cNvPr id="7" name="Content Placeholder 2">
            <a:extLst>
              <a:ext uri="{FF2B5EF4-FFF2-40B4-BE49-F238E27FC236}">
                <a16:creationId xmlns:a16="http://schemas.microsoft.com/office/drawing/2014/main" id="{61EF2620-13DA-FB72-BAAB-522EC9204965}"/>
              </a:ext>
            </a:extLst>
          </p:cNvPr>
          <p:cNvSpPr txBox="1">
            <a:spLocks/>
          </p:cNvSpPr>
          <p:nvPr/>
        </p:nvSpPr>
        <p:spPr>
          <a:xfrm>
            <a:off x="108857" y="2591254"/>
            <a:ext cx="8872583" cy="3823426"/>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1200"/>
              </a:spcBef>
              <a:buFont typeface="Arial"/>
              <a:buNone/>
            </a:pPr>
            <a:r>
              <a:rPr lang="en-US" sz="2000" dirty="0">
                <a:solidFill>
                  <a:srgbClr val="000000"/>
                </a:solidFill>
                <a:latin typeface="Palatino Linotype" panose="02040502050505030304" pitchFamily="18" charset="0"/>
              </a:rPr>
              <a:t>Summer Training abroad is possible:</a:t>
            </a:r>
          </a:p>
          <a:p>
            <a:pPr marL="614363">
              <a:spcBef>
                <a:spcPts val="1200"/>
              </a:spcBef>
              <a:buFont typeface="Courier New" panose="02070309020205020404" pitchFamily="49" charset="0"/>
              <a:buChar char="o"/>
            </a:pPr>
            <a:r>
              <a:rPr lang="en-US" sz="2000" dirty="0">
                <a:solidFill>
                  <a:srgbClr val="000000"/>
                </a:solidFill>
                <a:latin typeface="Palatino Linotype" panose="02040502050505030304" pitchFamily="18" charset="0"/>
              </a:rPr>
              <a:t>Erasmus+ (</a:t>
            </a:r>
            <a:r>
              <a:rPr lang="en-US" sz="2000" b="1" dirty="0" err="1">
                <a:solidFill>
                  <a:srgbClr val="C00000"/>
                </a:solidFill>
                <a:latin typeface="Courier New" panose="02070309020205020404" pitchFamily="49" charset="0"/>
                <a:cs typeface="Courier New" panose="02070309020205020404" pitchFamily="49" charset="0"/>
              </a:rPr>
              <a:t>app.erasmus.bilkent.edu.tr</a:t>
            </a:r>
            <a:r>
              <a:rPr lang="en-US" sz="2000" dirty="0">
                <a:solidFill>
                  <a:srgbClr val="000000"/>
                </a:solidFill>
                <a:latin typeface="Palatino Linotype" panose="02040502050505030304" pitchFamily="18" charset="0"/>
              </a:rPr>
              <a:t>)</a:t>
            </a:r>
          </a:p>
          <a:p>
            <a:pPr marL="614363">
              <a:spcBef>
                <a:spcPts val="1200"/>
              </a:spcBef>
              <a:buFont typeface="Courier New" panose="02070309020205020404" pitchFamily="49" charset="0"/>
              <a:buChar char="o"/>
            </a:pPr>
            <a:r>
              <a:rPr lang="en-US" sz="2000" dirty="0">
                <a:solidFill>
                  <a:srgbClr val="000000"/>
                </a:solidFill>
                <a:latin typeface="Palatino Linotype" panose="02040502050505030304" pitchFamily="18" charset="0"/>
              </a:rPr>
              <a:t>Departmental Agreements (as an example, CS and EEE have agreements with the Fraunhofer Institute Germany)</a:t>
            </a:r>
          </a:p>
          <a:p>
            <a:pPr marL="0" indent="0">
              <a:spcBef>
                <a:spcPts val="1200"/>
              </a:spcBef>
              <a:buNone/>
            </a:pPr>
            <a:r>
              <a:rPr lang="en-US" sz="2000" dirty="0">
                <a:solidFill>
                  <a:srgbClr val="000000"/>
                </a:solidFill>
                <a:latin typeface="Palatino Linotype" panose="02040502050505030304" pitchFamily="18" charset="0"/>
              </a:rPr>
              <a:t>Students will receive information from their Departmental Coordinators: </a:t>
            </a:r>
          </a:p>
          <a:p>
            <a:pPr marL="635000" indent="-363538">
              <a:spcBef>
                <a:spcPts val="600"/>
              </a:spcBef>
              <a:buFont typeface="Courier New" panose="02070309020205020404" pitchFamily="49" charset="0"/>
              <a:buChar char="o"/>
            </a:pPr>
            <a:r>
              <a:rPr lang="en-US" sz="2000" dirty="0">
                <a:solidFill>
                  <a:srgbClr val="000000"/>
                </a:solidFill>
                <a:latin typeface="Palatino Linotype" panose="02040502050505030304" pitchFamily="18" charset="0"/>
              </a:rPr>
              <a:t>Department-based policies</a:t>
            </a:r>
          </a:p>
          <a:p>
            <a:pPr marL="635000" indent="-363538">
              <a:spcBef>
                <a:spcPts val="600"/>
              </a:spcBef>
              <a:buFont typeface="Courier New" panose="02070309020205020404" pitchFamily="49" charset="0"/>
              <a:buChar char="o"/>
            </a:pPr>
            <a:r>
              <a:rPr lang="en-US" sz="2000" dirty="0">
                <a:solidFill>
                  <a:srgbClr val="000000"/>
                </a:solidFill>
                <a:latin typeface="Palatino Linotype" panose="02040502050505030304" pitchFamily="18" charset="0"/>
              </a:rPr>
              <a:t>What to expect from summer training</a:t>
            </a:r>
          </a:p>
          <a:p>
            <a:pPr marL="635000" indent="-363538">
              <a:spcBef>
                <a:spcPts val="600"/>
              </a:spcBef>
              <a:buFont typeface="Courier New" panose="02070309020205020404" pitchFamily="49" charset="0"/>
              <a:buChar char="o"/>
            </a:pPr>
            <a:r>
              <a:rPr lang="en-US" sz="2000" dirty="0">
                <a:solidFill>
                  <a:srgbClr val="000000"/>
                </a:solidFill>
                <a:latin typeface="Palatino Linotype" panose="02040502050505030304" pitchFamily="18" charset="0"/>
              </a:rPr>
              <a:t>Summer practice reports</a:t>
            </a:r>
          </a:p>
          <a:p>
            <a:pPr marL="635000" indent="-363538">
              <a:spcBef>
                <a:spcPts val="600"/>
              </a:spcBef>
              <a:buFont typeface="Courier New" panose="02070309020205020404" pitchFamily="49" charset="0"/>
              <a:buChar char="o"/>
            </a:pPr>
            <a:r>
              <a:rPr lang="en-US" sz="2000" dirty="0">
                <a:solidFill>
                  <a:srgbClr val="000000"/>
                </a:solidFill>
                <a:latin typeface="Palatino Linotype" panose="02040502050505030304" pitchFamily="18" charset="0"/>
              </a:rPr>
              <a:t>Exceptional situations</a:t>
            </a:r>
          </a:p>
        </p:txBody>
      </p:sp>
    </p:spTree>
    <p:extLst>
      <p:ext uri="{BB962C8B-B14F-4D97-AF65-F5344CB8AC3E}">
        <p14:creationId xmlns:p14="http://schemas.microsoft.com/office/powerpoint/2010/main" val="2647314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9894"/>
            <a:ext cx="8229600" cy="598714"/>
          </a:xfrm>
        </p:spPr>
        <p:txBody>
          <a:bodyPr/>
          <a:lstStyle/>
          <a:p>
            <a:r>
              <a:rPr lang="en-US" b="1" dirty="0">
                <a:solidFill>
                  <a:schemeClr val="bg1"/>
                </a:solidFill>
                <a:latin typeface="Palatino Linotype" panose="02040502050505030304" pitchFamily="18" charset="0"/>
              </a:rPr>
              <a:t>State Contribution</a:t>
            </a:r>
          </a:p>
        </p:txBody>
      </p:sp>
      <p:sp>
        <p:nvSpPr>
          <p:cNvPr id="5" name="Slide Number Placeholder 4">
            <a:extLst>
              <a:ext uri="{FF2B5EF4-FFF2-40B4-BE49-F238E27FC236}">
                <a16:creationId xmlns:a16="http://schemas.microsoft.com/office/drawing/2014/main" id="{2E7B1AAF-FC1B-4530-81EF-0B1902556E73}"/>
              </a:ext>
            </a:extLst>
          </p:cNvPr>
          <p:cNvSpPr>
            <a:spLocks noGrp="1"/>
          </p:cNvSpPr>
          <p:nvPr>
            <p:ph type="sldNum" sz="quarter" idx="12"/>
          </p:nvPr>
        </p:nvSpPr>
        <p:spPr/>
        <p:txBody>
          <a:bodyPr/>
          <a:lstStyle/>
          <a:p>
            <a:fld id="{55C05EF7-631F-C84E-8FE8-522F3067E09A}" type="slidenum">
              <a:rPr lang="en-US" smtClean="0"/>
              <a:t>9</a:t>
            </a:fld>
            <a:endParaRPr lang="en-US" dirty="0"/>
          </a:p>
        </p:txBody>
      </p:sp>
      <p:sp>
        <p:nvSpPr>
          <p:cNvPr id="8" name="TextBox 7">
            <a:extLst>
              <a:ext uri="{FF2B5EF4-FFF2-40B4-BE49-F238E27FC236}">
                <a16:creationId xmlns:a16="http://schemas.microsoft.com/office/drawing/2014/main" id="{970E06DB-AE02-E133-A863-84E8C9DBBB11}"/>
              </a:ext>
            </a:extLst>
          </p:cNvPr>
          <p:cNvSpPr txBox="1"/>
          <p:nvPr/>
        </p:nvSpPr>
        <p:spPr>
          <a:xfrm>
            <a:off x="135708" y="1154322"/>
            <a:ext cx="8872583" cy="3816429"/>
          </a:xfrm>
          <a:prstGeom prst="rect">
            <a:avLst/>
          </a:prstGeom>
          <a:noFill/>
        </p:spPr>
        <p:txBody>
          <a:bodyPr wrap="square">
            <a:spAutoFit/>
          </a:bodyPr>
          <a:lstStyle/>
          <a:p>
            <a:pPr>
              <a:spcBef>
                <a:spcPts val="1200"/>
              </a:spcBef>
            </a:pPr>
            <a:r>
              <a:rPr lang="en-US" sz="2000" dirty="0">
                <a:solidFill>
                  <a:srgbClr val="000000"/>
                </a:solidFill>
                <a:effectLst/>
                <a:latin typeface="Palatino Linotype" panose="02040502050505030304" pitchFamily="18" charset="0"/>
              </a:rPr>
              <a:t>A company may request State Contribution for the summer training of a student due to a possible payment processed to the student.</a:t>
            </a:r>
          </a:p>
          <a:p>
            <a:pPr>
              <a:spcBef>
                <a:spcPts val="1200"/>
              </a:spcBef>
            </a:pPr>
            <a:r>
              <a:rPr lang="en-US" sz="2000" dirty="0">
                <a:solidFill>
                  <a:srgbClr val="000000"/>
                </a:solidFill>
                <a:effectLst/>
                <a:latin typeface="Palatino Linotype" panose="02040502050505030304" pitchFamily="18" charset="0"/>
              </a:rPr>
              <a:t>This can be requested from the State through the University.</a:t>
            </a:r>
          </a:p>
          <a:p>
            <a:pPr>
              <a:spcBef>
                <a:spcPts val="1200"/>
              </a:spcBef>
            </a:pPr>
            <a:r>
              <a:rPr lang="en-US" sz="2000" dirty="0">
                <a:solidFill>
                  <a:srgbClr val="000000"/>
                </a:solidFill>
                <a:effectLst/>
                <a:latin typeface="Palatino Linotype" panose="02040502050505030304" pitchFamily="18" charset="0"/>
              </a:rPr>
              <a:t>For this, the company must fill out and send a form to the Dean’s Office after the training.</a:t>
            </a:r>
          </a:p>
          <a:p>
            <a:pPr>
              <a:spcBef>
                <a:spcPts val="1200"/>
              </a:spcBef>
            </a:pPr>
            <a:r>
              <a:rPr lang="en-US" sz="2000" dirty="0">
                <a:solidFill>
                  <a:srgbClr val="000000"/>
                </a:solidFill>
                <a:effectLst/>
                <a:latin typeface="Palatino Linotype" panose="02040502050505030304" pitchFamily="18" charset="0"/>
              </a:rPr>
              <a:t>This form is available on the </a:t>
            </a:r>
            <a:r>
              <a:rPr lang="en-US" sz="2000" dirty="0">
                <a:solidFill>
                  <a:srgbClr val="000000"/>
                </a:solidFill>
                <a:latin typeface="Palatino Linotype" panose="02040502050505030304" pitchFamily="18" charset="0"/>
              </a:rPr>
              <a:t>Faculty of Engineering website:</a:t>
            </a:r>
          </a:p>
          <a:p>
            <a:pPr marL="400050">
              <a:spcBef>
                <a:spcPts val="1200"/>
              </a:spcBef>
            </a:pPr>
            <a:r>
              <a:rPr lang="en-US" sz="1600" b="1" dirty="0">
                <a:solidFill>
                  <a:srgbClr val="C00000"/>
                </a:solidFill>
                <a:effectLst/>
                <a:latin typeface="Courier New" panose="02070309020205020404" pitchFamily="49" charset="0"/>
                <a:cs typeface="Courier New" panose="02070309020205020404" pitchFamily="49" charset="0"/>
                <a:hlinkClick r:id="rId3"/>
              </a:rPr>
              <a:t>http://</a:t>
            </a:r>
            <a:r>
              <a:rPr lang="en-US" sz="1600" b="1" dirty="0" err="1">
                <a:solidFill>
                  <a:srgbClr val="C00000"/>
                </a:solidFill>
                <a:effectLst/>
                <a:latin typeface="Courier New" panose="02070309020205020404" pitchFamily="49" charset="0"/>
                <a:cs typeface="Courier New" panose="02070309020205020404" pitchFamily="49" charset="0"/>
                <a:hlinkClick r:id="rId3"/>
              </a:rPr>
              <a:t>mf.bilkent.edu.tr</a:t>
            </a:r>
            <a:r>
              <a:rPr lang="en-US" sz="1600" b="1" dirty="0">
                <a:solidFill>
                  <a:srgbClr val="C00000"/>
                </a:solidFill>
                <a:effectLst/>
                <a:latin typeface="Courier New" panose="02070309020205020404" pitchFamily="49" charset="0"/>
                <a:cs typeface="Courier New" panose="02070309020205020404" pitchFamily="49" charset="0"/>
                <a:hlinkClick r:id="rId3"/>
              </a:rPr>
              <a:t> </a:t>
            </a:r>
            <a:r>
              <a:rPr lang="en-US" sz="1600" b="1" dirty="0">
                <a:solidFill>
                  <a:srgbClr val="C00000"/>
                </a:solidFill>
                <a:effectLst/>
                <a:latin typeface="Courier New" panose="02070309020205020404" pitchFamily="49" charset="0"/>
                <a:cs typeface="Courier New" panose="02070309020205020404" pitchFamily="49" charset="0"/>
                <a:sym typeface="Wingdings" pitchFamily="2" charset="2"/>
                <a:hlinkClick r:id="rId3"/>
              </a:rPr>
              <a:t> For Students/Summer Training/Company and Student Information Form for State Contribution</a:t>
            </a:r>
            <a:endParaRPr lang="en-US" sz="1600" b="1" dirty="0">
              <a:solidFill>
                <a:srgbClr val="C00000"/>
              </a:solidFill>
              <a:effectLst/>
              <a:latin typeface="Courier New" panose="02070309020205020404" pitchFamily="49" charset="0"/>
              <a:cs typeface="Courier New" panose="02070309020205020404" pitchFamily="49" charset="0"/>
              <a:sym typeface="Wingdings" pitchFamily="2" charset="2"/>
            </a:endParaRPr>
          </a:p>
          <a:p>
            <a:pPr>
              <a:spcBef>
                <a:spcPts val="1200"/>
              </a:spcBef>
            </a:pPr>
            <a:r>
              <a:rPr lang="en-US" sz="2000" dirty="0">
                <a:solidFill>
                  <a:srgbClr val="000000"/>
                </a:solidFill>
                <a:effectLst/>
                <a:latin typeface="Palatino Linotype" panose="02040502050505030304" pitchFamily="18" charset="0"/>
              </a:rPr>
              <a:t>A student can download and give this form to the company during her/his training.</a:t>
            </a:r>
          </a:p>
        </p:txBody>
      </p:sp>
    </p:spTree>
    <p:extLst>
      <p:ext uri="{BB962C8B-B14F-4D97-AF65-F5344CB8AC3E}">
        <p14:creationId xmlns:p14="http://schemas.microsoft.com/office/powerpoint/2010/main" val="21609729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21008</TotalTime>
  <Words>2218</Words>
  <Application>Microsoft Macintosh PowerPoint</Application>
  <PresentationFormat>On-screen Show (4:3)</PresentationFormat>
  <Paragraphs>168</Paragraphs>
  <Slides>16</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Courier New</vt:lpstr>
      <vt:lpstr>Palatino Linotype</vt:lpstr>
      <vt:lpstr>Wingdings</vt:lpstr>
      <vt:lpstr>Office Theme</vt:lpstr>
      <vt:lpstr>SUMMER TRAINING  for  SUMMER 2025</vt:lpstr>
      <vt:lpstr>Summer Training Process</vt:lpstr>
      <vt:lpstr>Summer Training Rules</vt:lpstr>
      <vt:lpstr>Prerequisites &amp; Dept. Coordinators </vt:lpstr>
      <vt:lpstr>Summer Training Arrangement</vt:lpstr>
      <vt:lpstr>Process</vt:lpstr>
      <vt:lpstr>Important Dates</vt:lpstr>
      <vt:lpstr>Important Notes</vt:lpstr>
      <vt:lpstr>State Contribution</vt:lpstr>
      <vt:lpstr>Frequently Asked Questions</vt:lpstr>
      <vt:lpstr>Frequently Asked Questions</vt:lpstr>
      <vt:lpstr>Frequently Asked Questions</vt:lpstr>
      <vt:lpstr>Frequently Asked Questions</vt:lpstr>
      <vt:lpstr>Frequently Asked Questions</vt:lpstr>
      <vt:lpstr>Frequently Asked Questions</vt:lpstr>
      <vt:lpstr>Frequently Asked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Oya Karasan</dc:creator>
  <cp:lastModifiedBy>Barbaros Çetin</cp:lastModifiedBy>
  <cp:revision>291</cp:revision>
  <cp:lastPrinted>2025-03-17T10:33:57Z</cp:lastPrinted>
  <dcterms:created xsi:type="dcterms:W3CDTF">2017-11-09T13:48:24Z</dcterms:created>
  <dcterms:modified xsi:type="dcterms:W3CDTF">2025-03-17T10:38:10Z</dcterms:modified>
</cp:coreProperties>
</file>