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AFAD6C-82B4-44A3-A388-9DE884D64F7C}" v="1" dt="2026-04-02T05:20:39.9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99" d="100"/>
          <a:sy n="199" d="100"/>
        </p:scale>
        <p:origin x="684" y="3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igit Karpat" userId="e74a047fac9ef444" providerId="LiveId" clId="{8520F941-D058-4AAD-B57F-DD72F66334F6}"/>
    <pc:docChg chg="custSel modSld">
      <pc:chgData name="Yigit Karpat" userId="e74a047fac9ef444" providerId="LiveId" clId="{8520F941-D058-4AAD-B57F-DD72F66334F6}" dt="2026-04-02T05:21:06.210" v="143" actId="20577"/>
      <pc:docMkLst>
        <pc:docMk/>
      </pc:docMkLst>
      <pc:sldChg chg="modSp mod">
        <pc:chgData name="Yigit Karpat" userId="e74a047fac9ef444" providerId="LiveId" clId="{8520F941-D058-4AAD-B57F-DD72F66334F6}" dt="2026-04-02T05:20:44.847" v="138" actId="20577"/>
        <pc:sldMkLst>
          <pc:docMk/>
          <pc:sldMk cId="0" sldId="259"/>
        </pc:sldMkLst>
        <pc:graphicFrameChg chg="modGraphic">
          <ac:chgData name="Yigit Karpat" userId="e74a047fac9ef444" providerId="LiveId" clId="{8520F941-D058-4AAD-B57F-DD72F66334F6}" dt="2026-04-02T05:20:44.847" v="138" actId="20577"/>
          <ac:graphicFrameMkLst>
            <pc:docMk/>
            <pc:sldMk cId="0" sldId="259"/>
            <ac:graphicFrameMk id="5" creationId="{00000000-0000-0000-0000-000000000000}"/>
          </ac:graphicFrameMkLst>
        </pc:graphicFrameChg>
      </pc:sldChg>
      <pc:sldChg chg="modSp mod">
        <pc:chgData name="Yigit Karpat" userId="e74a047fac9ef444" providerId="LiveId" clId="{8520F941-D058-4AAD-B57F-DD72F66334F6}" dt="2026-03-23T13:12:44.084" v="87" actId="20577"/>
        <pc:sldMkLst>
          <pc:docMk/>
          <pc:sldMk cId="0" sldId="262"/>
        </pc:sldMkLst>
        <pc:spChg chg="mod">
          <ac:chgData name="Yigit Karpat" userId="e74a047fac9ef444" providerId="LiveId" clId="{8520F941-D058-4AAD-B57F-DD72F66334F6}" dt="2026-03-23T13:12:44.084" v="87" actId="20577"/>
          <ac:spMkLst>
            <pc:docMk/>
            <pc:sldMk cId="0" sldId="262"/>
            <ac:spMk id="4" creationId="{00000000-0000-0000-0000-000000000000}"/>
          </ac:spMkLst>
        </pc:spChg>
        <pc:spChg chg="mod">
          <ac:chgData name="Yigit Karpat" userId="e74a047fac9ef444" providerId="LiveId" clId="{8520F941-D058-4AAD-B57F-DD72F66334F6}" dt="2026-03-11T10:52:16.606" v="68" actId="20577"/>
          <ac:spMkLst>
            <pc:docMk/>
            <pc:sldMk cId="0" sldId="262"/>
            <ac:spMk id="7" creationId="{00000000-0000-0000-0000-000000000000}"/>
          </ac:spMkLst>
        </pc:spChg>
      </pc:sldChg>
      <pc:sldChg chg="addSp delSp modSp mod">
        <pc:chgData name="Yigit Karpat" userId="e74a047fac9ef444" providerId="LiveId" clId="{8520F941-D058-4AAD-B57F-DD72F66334F6}" dt="2026-03-27T07:18:10.827" v="122" actId="1076"/>
        <pc:sldMkLst>
          <pc:docMk/>
          <pc:sldMk cId="0" sldId="265"/>
        </pc:sldMkLst>
        <pc:graphicFrameChg chg="add mod">
          <ac:chgData name="Yigit Karpat" userId="e74a047fac9ef444" providerId="LiveId" clId="{8520F941-D058-4AAD-B57F-DD72F66334F6}" dt="2026-03-27T07:18:10.827" v="122" actId="1076"/>
          <ac:graphicFrameMkLst>
            <pc:docMk/>
            <pc:sldMk cId="0" sldId="265"/>
            <ac:graphicFrameMk id="9" creationId="{B902332C-946A-46BF-9A69-8B81B0906B87}"/>
          </ac:graphicFrameMkLst>
        </pc:graphicFrameChg>
      </pc:sldChg>
      <pc:sldChg chg="modSp mod">
        <pc:chgData name="Yigit Karpat" userId="e74a047fac9ef444" providerId="LiveId" clId="{8520F941-D058-4AAD-B57F-DD72F66334F6}" dt="2026-03-23T13:14:44.940" v="89" actId="20577"/>
        <pc:sldMkLst>
          <pc:docMk/>
          <pc:sldMk cId="0" sldId="266"/>
        </pc:sldMkLst>
        <pc:spChg chg="mod">
          <ac:chgData name="Yigit Karpat" userId="e74a047fac9ef444" providerId="LiveId" clId="{8520F941-D058-4AAD-B57F-DD72F66334F6}" dt="2026-03-23T13:14:44.940" v="89" actId="20577"/>
          <ac:spMkLst>
            <pc:docMk/>
            <pc:sldMk cId="0" sldId="266"/>
            <ac:spMk id="5" creationId="{00000000-0000-0000-0000-000000000000}"/>
          </ac:spMkLst>
        </pc:spChg>
      </pc:sldChg>
      <pc:sldChg chg="modSp mod">
        <pc:chgData name="Yigit Karpat" userId="e74a047fac9ef444" providerId="LiveId" clId="{8520F941-D058-4AAD-B57F-DD72F66334F6}" dt="2026-04-02T05:21:06.210" v="143" actId="20577"/>
        <pc:sldMkLst>
          <pc:docMk/>
          <pc:sldMk cId="0" sldId="270"/>
        </pc:sldMkLst>
        <pc:spChg chg="mod">
          <ac:chgData name="Yigit Karpat" userId="e74a047fac9ef444" providerId="LiveId" clId="{8520F941-D058-4AAD-B57F-DD72F66334F6}" dt="2026-04-02T05:21:06.210" v="143" actId="20577"/>
          <ac:spMkLst>
            <pc:docMk/>
            <pc:sldMk cId="0" sldId="270"/>
            <ac:spMk id="5" creationId="{00000000-0000-0000-0000-000000000000}"/>
          </ac:spMkLst>
        </pc:spChg>
      </pc:sldChg>
    </pc:docChg>
  </pc:docChgLst>
  <pc:docChgLst>
    <pc:chgData name="Yigit Karpat" userId="e74a047fac9ef444" providerId="LiveId" clId="{3A08BFE7-3373-4CF6-985E-8FEE96BD554B}"/>
    <pc:docChg chg="modSld">
      <pc:chgData name="Yigit Karpat" userId="e74a047fac9ef444" providerId="LiveId" clId="{3A08BFE7-3373-4CF6-985E-8FEE96BD554B}" dt="2026-03-30T07:34:03.353" v="4" actId="113"/>
      <pc:docMkLst>
        <pc:docMk/>
      </pc:docMkLst>
      <pc:sldChg chg="modSp mod">
        <pc:chgData name="Yigit Karpat" userId="e74a047fac9ef444" providerId="LiveId" clId="{3A08BFE7-3373-4CF6-985E-8FEE96BD554B}" dt="2026-03-30T07:25:20.441" v="1" actId="255"/>
        <pc:sldMkLst>
          <pc:docMk/>
          <pc:sldMk cId="0" sldId="257"/>
        </pc:sldMkLst>
        <pc:spChg chg="mod">
          <ac:chgData name="Yigit Karpat" userId="e74a047fac9ef444" providerId="LiveId" clId="{3A08BFE7-3373-4CF6-985E-8FEE96BD554B}" dt="2026-03-30T07:25:20.441" v="1" actId="255"/>
          <ac:spMkLst>
            <pc:docMk/>
            <pc:sldMk cId="0" sldId="257"/>
            <ac:spMk id="8" creationId="{00000000-0000-0000-0000-000000000000}"/>
          </ac:spMkLst>
        </pc:spChg>
        <pc:spChg chg="mod">
          <ac:chgData name="Yigit Karpat" userId="e74a047fac9ef444" providerId="LiveId" clId="{3A08BFE7-3373-4CF6-985E-8FEE96BD554B}" dt="2026-03-30T07:25:05.018" v="0" actId="255"/>
          <ac:spMkLst>
            <pc:docMk/>
            <pc:sldMk cId="0" sldId="257"/>
            <ac:spMk id="9" creationId="{00000000-0000-0000-0000-000000000000}"/>
          </ac:spMkLst>
        </pc:spChg>
      </pc:sldChg>
      <pc:sldChg chg="modSp mod">
        <pc:chgData name="Yigit Karpat" userId="e74a047fac9ef444" providerId="LiveId" clId="{3A08BFE7-3373-4CF6-985E-8FEE96BD554B}" dt="2026-03-30T07:34:03.353" v="4" actId="113"/>
        <pc:sldMkLst>
          <pc:docMk/>
          <pc:sldMk cId="0" sldId="267"/>
        </pc:sldMkLst>
        <pc:spChg chg="mod">
          <ac:chgData name="Yigit Karpat" userId="e74a047fac9ef444" providerId="LiveId" clId="{3A08BFE7-3373-4CF6-985E-8FEE96BD554B}" dt="2026-03-30T07:34:03.353" v="4" actId="113"/>
          <ac:spMkLst>
            <pc:docMk/>
            <pc:sldMk cId="0" sldId="267"/>
            <ac:spMk id="5"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HP\AppData\Local\Temp\pid-16952\MF%20Staja%20&#304;letilen%20Mailler.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strRef>
          <c:f>Sayfa3!$C$6</c:f>
          <c:strCache>
            <c:ptCount val="1"/>
            <c:pt idx="0">
              <c:v>MF Staja Bölüm Öğrencileri Tarafından Gönderilen Mailler</c:v>
            </c:pt>
          </c:strCache>
        </c:strRef>
      </c:tx>
      <c:layout>
        <c:manualLayout>
          <c:xMode val="edge"/>
          <c:yMode val="edge"/>
          <c:x val="0.14413100926486752"/>
          <c:y val="2.17983713584275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65000"/>
                  <a:lumOff val="35000"/>
                </a:schemeClr>
              </a:solidFill>
              <a:latin typeface="+mn-lt"/>
              <a:ea typeface="+mn-ea"/>
              <a:cs typeface="+mn-cs"/>
            </a:defRPr>
          </a:pPr>
          <a:endParaRPr lang="en-US"/>
        </a:p>
      </c:txPr>
    </c:title>
    <c:autoTitleDeleted val="0"/>
    <c:view3D>
      <c:rotX val="50"/>
      <c:rotY val="0"/>
      <c:depthPercent val="100"/>
      <c:rAngAx val="0"/>
      <c:perspective val="6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Sayfa3!$E$7</c:f>
              <c:strCache>
                <c:ptCount val="1"/>
                <c:pt idx="0">
                  <c:v>Miktar</c:v>
                </c:pt>
              </c:strCache>
            </c:strRef>
          </c:tx>
          <c:explosion val="14"/>
          <c:dPt>
            <c:idx val="0"/>
            <c:bubble3D val="0"/>
            <c:explosion val="9"/>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1-F729-4876-9A72-AA2F7A0D7C54}"/>
              </c:ext>
            </c:extLst>
          </c:dPt>
          <c:dPt>
            <c:idx val="1"/>
            <c:bubble3D val="0"/>
            <c:spPr>
              <a:solidFill>
                <a:schemeClr val="accent2"/>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3-F729-4876-9A72-AA2F7A0D7C54}"/>
              </c:ext>
            </c:extLst>
          </c:dPt>
          <c:dPt>
            <c:idx val="2"/>
            <c:bubble3D val="0"/>
            <c:spPr>
              <a:solidFill>
                <a:schemeClr val="accent3"/>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5-F729-4876-9A72-AA2F7A0D7C54}"/>
              </c:ext>
            </c:extLst>
          </c:dPt>
          <c:dPt>
            <c:idx val="3"/>
            <c:bubble3D val="0"/>
            <c:spPr>
              <a:solidFill>
                <a:schemeClr val="accent4"/>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7-F729-4876-9A72-AA2F7A0D7C54}"/>
              </c:ext>
            </c:extLst>
          </c:dPt>
          <c:dLbls>
            <c:dLbl>
              <c:idx val="0"/>
              <c:layout>
                <c:manualLayout>
                  <c:x val="-0.15313216249948652"/>
                  <c:y val="8.305206118470902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1"/>
              <c:showBubbleSize val="0"/>
              <c:separator>
</c:separator>
              <c:extLst>
                <c:ext xmlns:c15="http://schemas.microsoft.com/office/drawing/2012/chart" uri="{CE6537A1-D6FC-4f65-9D91-7224C49458BB}">
                  <c15:layout>
                    <c:manualLayout>
                      <c:w val="0.13207329305518045"/>
                      <c:h val="0.17689202764891507"/>
                    </c:manualLayout>
                  </c15:layout>
                </c:ext>
                <c:ext xmlns:c16="http://schemas.microsoft.com/office/drawing/2014/chart" uri="{C3380CC4-5D6E-409C-BE32-E72D297353CC}">
                  <c16:uniqueId val="{00000001-F729-4876-9A72-AA2F7A0D7C54}"/>
                </c:ext>
              </c:extLst>
            </c:dLbl>
            <c:dLbl>
              <c:idx val="1"/>
              <c:layout>
                <c:manualLayout>
                  <c:x val="-3.0986757680897946E-2"/>
                  <c:y val="-0.25736898997688656"/>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1"/>
              <c:showBubbleSize val="0"/>
              <c:separator>
</c:separator>
              <c:extLst>
                <c:ext xmlns:c15="http://schemas.microsoft.com/office/drawing/2012/chart" uri="{CE6537A1-D6FC-4f65-9D91-7224C49458BB}">
                  <c15:layout>
                    <c:manualLayout>
                      <c:w val="0.13283335598440812"/>
                      <c:h val="0.17461776585684041"/>
                    </c:manualLayout>
                  </c15:layout>
                </c:ext>
                <c:ext xmlns:c16="http://schemas.microsoft.com/office/drawing/2014/chart" uri="{C3380CC4-5D6E-409C-BE32-E72D297353CC}">
                  <c16:uniqueId val="{00000003-F729-4876-9A72-AA2F7A0D7C54}"/>
                </c:ext>
              </c:extLst>
            </c:dLbl>
            <c:dLbl>
              <c:idx val="2"/>
              <c:layout>
                <c:manualLayout>
                  <c:x val="0.1292398647502408"/>
                  <c:y val="-4.5225410139207965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1"/>
              <c:showBubbleSize val="0"/>
              <c:separator>
</c:separator>
              <c:extLst>
                <c:ext xmlns:c15="http://schemas.microsoft.com/office/drawing/2012/chart" uri="{CE6537A1-D6FC-4f65-9D91-7224C49458BB}">
                  <c15:layout>
                    <c:manualLayout>
                      <c:w val="9.9130827600398708E-2"/>
                      <c:h val="0.19886019671001035"/>
                    </c:manualLayout>
                  </c15:layout>
                </c:ext>
                <c:ext xmlns:c16="http://schemas.microsoft.com/office/drawing/2014/chart" uri="{C3380CC4-5D6E-409C-BE32-E72D297353CC}">
                  <c16:uniqueId val="{00000005-F729-4876-9A72-AA2F7A0D7C54}"/>
                </c:ext>
              </c:extLst>
            </c:dLbl>
            <c:dLbl>
              <c:idx val="3"/>
              <c:layout>
                <c:manualLayout>
                  <c:x val="5.8605783709619295E-2"/>
                  <c:y val="0.1347193114528820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baseline="0">
                      <a:solidFill>
                        <a:schemeClr val="lt1"/>
                      </a:solidFill>
                      <a:latin typeface="+mn-lt"/>
                      <a:ea typeface="+mn-ea"/>
                      <a:cs typeface="+mn-cs"/>
                    </a:defRPr>
                  </a:pPr>
                  <a:endParaRPr lang="en-US"/>
                </a:p>
              </c:txPr>
              <c:dLblPos val="bestFit"/>
              <c:showLegendKey val="0"/>
              <c:showVal val="1"/>
              <c:showCatName val="0"/>
              <c:showSerName val="0"/>
              <c:showPercent val="1"/>
              <c:showBubbleSize val="0"/>
              <c:separator>
</c:separator>
              <c:extLst>
                <c:ext xmlns:c15="http://schemas.microsoft.com/office/drawing/2012/chart" uri="{CE6537A1-D6FC-4f65-9D91-7224C49458BB}">
                  <c15:layout>
                    <c:manualLayout>
                      <c:w val="7.4241605331166277E-2"/>
                      <c:h val="0.13085104294264385"/>
                    </c:manualLayout>
                  </c15:layout>
                </c:ext>
                <c:ext xmlns:c16="http://schemas.microsoft.com/office/drawing/2014/chart" uri="{C3380CC4-5D6E-409C-BE32-E72D297353CC}">
                  <c16:uniqueId val="{00000007-F729-4876-9A72-AA2F7A0D7C54}"/>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1"/>
            <c:showBubbleSize val="0"/>
            <c:separator>
</c:separator>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Sayfa3!$D$8:$D$11</c:f>
              <c:strCache>
                <c:ptCount val="4"/>
                <c:pt idx="0">
                  <c:v>CS</c:v>
                </c:pt>
                <c:pt idx="1">
                  <c:v>EE</c:v>
                </c:pt>
                <c:pt idx="2">
                  <c:v>IE</c:v>
                </c:pt>
                <c:pt idx="3">
                  <c:v>ME</c:v>
                </c:pt>
              </c:strCache>
            </c:strRef>
          </c:cat>
          <c:val>
            <c:numRef>
              <c:f>Sayfa3!$E$8:$E$11</c:f>
              <c:numCache>
                <c:formatCode>General</c:formatCode>
                <c:ptCount val="4"/>
                <c:pt idx="0">
                  <c:v>919</c:v>
                </c:pt>
                <c:pt idx="1">
                  <c:v>704</c:v>
                </c:pt>
                <c:pt idx="2">
                  <c:v>817</c:v>
                </c:pt>
                <c:pt idx="3">
                  <c:v>334</c:v>
                </c:pt>
              </c:numCache>
            </c:numRef>
          </c:val>
          <c:extLst>
            <c:ext xmlns:c16="http://schemas.microsoft.com/office/drawing/2014/chart" uri="{C3380CC4-5D6E-409C-BE32-E72D297353CC}">
              <c16:uniqueId val="{00000008-F729-4876-9A72-AA2F7A0D7C54}"/>
            </c:ext>
          </c:extLst>
        </c:ser>
        <c:ser>
          <c:idx val="1"/>
          <c:order val="1"/>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A-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Sayfa3!$D$6</c:f>
              <c:numCache>
                <c:formatCode>General</c:formatCode>
                <c:ptCount val="1"/>
              </c:numCache>
            </c:numRef>
          </c:val>
          <c:extLst>
            <c:ext xmlns:c16="http://schemas.microsoft.com/office/drawing/2014/chart" uri="{C3380CC4-5D6E-409C-BE32-E72D297353CC}">
              <c16:uniqueId val="{0000000B-F729-4876-9A72-AA2F7A0D7C54}"/>
            </c:ext>
          </c:extLst>
        </c:ser>
        <c:ser>
          <c:idx val="2"/>
          <c:order val="2"/>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0D-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Sayfa3!$E$6</c:f>
              <c:numCache>
                <c:formatCode>General</c:formatCode>
                <c:ptCount val="1"/>
              </c:numCache>
            </c:numRef>
          </c:val>
          <c:extLst>
            <c:ext xmlns:c16="http://schemas.microsoft.com/office/drawing/2014/chart" uri="{C3380CC4-5D6E-409C-BE32-E72D297353CC}">
              <c16:uniqueId val="{0000000E-F729-4876-9A72-AA2F7A0D7C54}"/>
            </c:ext>
          </c:extLst>
        </c:ser>
        <c:ser>
          <c:idx val="3"/>
          <c:order val="3"/>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10-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Sayfa3!$F$6</c:f>
              <c:numCache>
                <c:formatCode>General</c:formatCode>
                <c:ptCount val="1"/>
              </c:numCache>
            </c:numRef>
          </c:val>
          <c:extLst>
            <c:ext xmlns:c16="http://schemas.microsoft.com/office/drawing/2014/chart" uri="{C3380CC4-5D6E-409C-BE32-E72D297353CC}">
              <c16:uniqueId val="{00000011-F729-4876-9A72-AA2F7A0D7C54}"/>
            </c:ext>
          </c:extLst>
        </c:ser>
        <c:ser>
          <c:idx val="4"/>
          <c:order val="4"/>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13-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Sayfa3!$D$6</c:f>
              <c:numCache>
                <c:formatCode>General</c:formatCode>
                <c:ptCount val="1"/>
              </c:numCache>
            </c:numRef>
          </c:val>
          <c:extLst>
            <c:ext xmlns:c16="http://schemas.microsoft.com/office/drawing/2014/chart" uri="{C3380CC4-5D6E-409C-BE32-E72D297353CC}">
              <c16:uniqueId val="{00000014-F729-4876-9A72-AA2F7A0D7C54}"/>
            </c:ext>
          </c:extLst>
        </c:ser>
        <c:ser>
          <c:idx val="5"/>
          <c:order val="5"/>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16-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Sayfa3!$E$6</c:f>
              <c:numCache>
                <c:formatCode>General</c:formatCode>
                <c:ptCount val="1"/>
              </c:numCache>
            </c:numRef>
          </c:val>
          <c:extLst>
            <c:ext xmlns:c16="http://schemas.microsoft.com/office/drawing/2014/chart" uri="{C3380CC4-5D6E-409C-BE32-E72D297353CC}">
              <c16:uniqueId val="{00000017-F729-4876-9A72-AA2F7A0D7C54}"/>
            </c:ext>
          </c:extLst>
        </c:ser>
        <c:ser>
          <c:idx val="6"/>
          <c:order val="6"/>
          <c:dPt>
            <c:idx val="0"/>
            <c:bubble3D val="0"/>
            <c:spPr>
              <a:solidFill>
                <a:schemeClr val="accent1"/>
              </a:solidFill>
              <a:ln>
                <a:noFill/>
              </a:ln>
              <a:effectLst>
                <a:outerShdw blurRad="88900" sx="102000" sy="102000" algn="ctr" rotWithShape="0">
                  <a:prstClr val="black">
                    <a:alpha val="20000"/>
                  </a:prstClr>
                </a:outerShdw>
              </a:effectLst>
              <a:scene3d>
                <a:camera prst="orthographicFront"/>
                <a:lightRig rig="threePt" dir="t"/>
              </a:scene3d>
              <a:sp3d prstMaterial="matte"/>
            </c:spPr>
            <c:extLst>
              <c:ext xmlns:c16="http://schemas.microsoft.com/office/drawing/2014/chart" uri="{C3380CC4-5D6E-409C-BE32-E72D297353CC}">
                <c16:uniqueId val="{00000019-F729-4876-9A72-AA2F7A0D7C5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Sayfa3!$C$6</c:f>
              <c:strCache>
                <c:ptCount val="1"/>
                <c:pt idx="0">
                  <c:v>MF Staja Bölüm Öğrencileri Tarafından Gönderilen Mailler</c:v>
                </c:pt>
              </c:strCache>
            </c:strRef>
          </c:cat>
          <c:val>
            <c:numRef>
              <c:f>Sayfa3!$F$6</c:f>
              <c:numCache>
                <c:formatCode>General</c:formatCode>
                <c:ptCount val="1"/>
              </c:numCache>
            </c:numRef>
          </c:val>
          <c:extLst>
            <c:ext xmlns:c16="http://schemas.microsoft.com/office/drawing/2014/chart" uri="{C3380CC4-5D6E-409C-BE32-E72D297353CC}">
              <c16:uniqueId val="{0000001A-F729-4876-9A72-AA2F7A0D7C54}"/>
            </c:ext>
          </c:extLst>
        </c:ser>
        <c:dLbls>
          <c:dLblPos val="inEnd"/>
          <c:showLegendKey val="0"/>
          <c:showVal val="0"/>
          <c:showCatName val="0"/>
          <c:showSerName val="0"/>
          <c:showPercent val="1"/>
          <c:showBubbleSize val="0"/>
          <c:showLeaderLines val="1"/>
        </c:dLbls>
      </c:pie3D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defRPr sz="900"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lt1"/>
    </cs:fontRef>
    <cs:defRPr sz="900"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9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18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8654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mailto:ozlem.cavus@bilkent.edu.tr"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188720"/>
          </a:xfrm>
          <a:prstGeom prst="rect">
            <a:avLst/>
          </a:prstGeom>
          <a:solidFill>
            <a:srgbClr val="1A5276"/>
          </a:solidFill>
          <a:ln/>
        </p:spPr>
        <p:txBody>
          <a:bodyPr/>
          <a:lstStyle/>
          <a:p>
            <a:endParaRPr lang="en-GB"/>
          </a:p>
        </p:txBody>
      </p:sp>
      <p:sp>
        <p:nvSpPr>
          <p:cNvPr id="3" name="Text 1"/>
          <p:cNvSpPr/>
          <p:nvPr/>
        </p:nvSpPr>
        <p:spPr>
          <a:xfrm>
            <a:off x="457200" y="0"/>
            <a:ext cx="8229600" cy="1188720"/>
          </a:xfrm>
          <a:prstGeom prst="rect">
            <a:avLst/>
          </a:prstGeom>
          <a:noFill/>
          <a:ln/>
        </p:spPr>
        <p:txBody>
          <a:bodyPr wrap="square" rtlCol="0" anchor="ctr"/>
          <a:lstStyle/>
          <a:p>
            <a:pPr marL="0" indent="0" algn="ctr">
              <a:buNone/>
            </a:pPr>
            <a:r>
              <a:rPr lang="en-US" sz="4000" b="1" dirty="0">
                <a:solidFill>
                  <a:srgbClr val="FFFFFF"/>
                </a:solidFill>
                <a:latin typeface="Georgia" pitchFamily="34" charset="0"/>
                <a:ea typeface="Georgia" pitchFamily="34" charset="-122"/>
                <a:cs typeface="Georgia" pitchFamily="34" charset="-120"/>
              </a:rPr>
              <a:t>Bilkent University</a:t>
            </a:r>
            <a:endParaRPr lang="en-US" sz="4000" dirty="0"/>
          </a:p>
        </p:txBody>
      </p:sp>
      <p:sp>
        <p:nvSpPr>
          <p:cNvPr id="4" name="Text 2"/>
          <p:cNvSpPr/>
          <p:nvPr/>
        </p:nvSpPr>
        <p:spPr>
          <a:xfrm>
            <a:off x="914400" y="1371600"/>
            <a:ext cx="7315200" cy="731520"/>
          </a:xfrm>
          <a:prstGeom prst="rect">
            <a:avLst/>
          </a:prstGeom>
          <a:noFill/>
          <a:ln/>
        </p:spPr>
        <p:txBody>
          <a:bodyPr wrap="square" rtlCol="0" anchor="ctr"/>
          <a:lstStyle/>
          <a:p>
            <a:pPr marL="0" indent="0" algn="ctr">
              <a:buNone/>
            </a:pPr>
            <a:r>
              <a:rPr lang="en-US" sz="3800" b="1" dirty="0">
                <a:solidFill>
                  <a:srgbClr val="003366"/>
                </a:solidFill>
                <a:latin typeface="Georgia" pitchFamily="34" charset="0"/>
                <a:ea typeface="Georgia" pitchFamily="34" charset="-122"/>
                <a:cs typeface="Georgia" pitchFamily="34" charset="-120"/>
              </a:rPr>
              <a:t>SUMMER TRAINING</a:t>
            </a:r>
            <a:endParaRPr lang="en-US" sz="3800" dirty="0"/>
          </a:p>
        </p:txBody>
      </p:sp>
      <p:sp>
        <p:nvSpPr>
          <p:cNvPr id="5" name="Text 3"/>
          <p:cNvSpPr/>
          <p:nvPr/>
        </p:nvSpPr>
        <p:spPr>
          <a:xfrm>
            <a:off x="914400" y="2011680"/>
            <a:ext cx="7315200" cy="457200"/>
          </a:xfrm>
          <a:prstGeom prst="rect">
            <a:avLst/>
          </a:prstGeom>
          <a:noFill/>
          <a:ln/>
        </p:spPr>
        <p:txBody>
          <a:bodyPr wrap="square" rtlCol="0" anchor="ctr"/>
          <a:lstStyle/>
          <a:p>
            <a:pPr marL="0" indent="0" algn="ctr">
              <a:buNone/>
            </a:pPr>
            <a:r>
              <a:rPr lang="en-US" sz="2400" dirty="0">
                <a:solidFill>
                  <a:srgbClr val="003366"/>
                </a:solidFill>
                <a:latin typeface="Georgia" pitchFamily="34" charset="0"/>
                <a:ea typeface="Georgia" pitchFamily="34" charset="-122"/>
                <a:cs typeface="Georgia" pitchFamily="34" charset="-120"/>
              </a:rPr>
              <a:t>for</a:t>
            </a:r>
            <a:endParaRPr lang="en-US" sz="2400" dirty="0"/>
          </a:p>
        </p:txBody>
      </p:sp>
      <p:sp>
        <p:nvSpPr>
          <p:cNvPr id="6" name="Text 4"/>
          <p:cNvSpPr/>
          <p:nvPr/>
        </p:nvSpPr>
        <p:spPr>
          <a:xfrm>
            <a:off x="914400" y="2377440"/>
            <a:ext cx="7315200" cy="731520"/>
          </a:xfrm>
          <a:prstGeom prst="rect">
            <a:avLst/>
          </a:prstGeom>
          <a:noFill/>
          <a:ln/>
        </p:spPr>
        <p:txBody>
          <a:bodyPr wrap="square" rtlCol="0" anchor="ctr"/>
          <a:lstStyle/>
          <a:p>
            <a:pPr marL="0" indent="0" algn="ctr">
              <a:buNone/>
            </a:pPr>
            <a:r>
              <a:rPr lang="en-US" sz="3800" b="1" dirty="0">
                <a:solidFill>
                  <a:srgbClr val="003366"/>
                </a:solidFill>
                <a:latin typeface="Georgia" pitchFamily="34" charset="0"/>
                <a:ea typeface="Georgia" pitchFamily="34" charset="-122"/>
                <a:cs typeface="Georgia" pitchFamily="34" charset="-120"/>
              </a:rPr>
              <a:t>SUMMER 2026</a:t>
            </a:r>
            <a:endParaRPr lang="en-US" sz="3800" dirty="0"/>
          </a:p>
        </p:txBody>
      </p:sp>
      <p:sp>
        <p:nvSpPr>
          <p:cNvPr id="7" name="Text 5"/>
          <p:cNvSpPr/>
          <p:nvPr/>
        </p:nvSpPr>
        <p:spPr>
          <a:xfrm>
            <a:off x="914400" y="3474720"/>
            <a:ext cx="7315200" cy="457200"/>
          </a:xfrm>
          <a:prstGeom prst="rect">
            <a:avLst/>
          </a:prstGeom>
          <a:noFill/>
          <a:ln/>
        </p:spPr>
        <p:txBody>
          <a:bodyPr wrap="square" rtlCol="0" anchor="ctr"/>
          <a:lstStyle/>
          <a:p>
            <a:pPr marL="0" indent="0" algn="ctr">
              <a:buNone/>
            </a:pPr>
            <a:r>
              <a:rPr lang="en-US" sz="2200" dirty="0">
                <a:solidFill>
                  <a:srgbClr val="CC0000"/>
                </a:solidFill>
                <a:latin typeface="Georgia" pitchFamily="34" charset="0"/>
                <a:ea typeface="Georgia" pitchFamily="34" charset="-122"/>
                <a:cs typeface="Georgia" pitchFamily="34" charset="-120"/>
              </a:rPr>
              <a:t>Faculty of Engineering</a:t>
            </a:r>
            <a:endParaRPr lang="en-US" sz="2200" dirty="0"/>
          </a:p>
        </p:txBody>
      </p:sp>
      <p:sp>
        <p:nvSpPr>
          <p:cNvPr id="8" name="Text 6"/>
          <p:cNvSpPr/>
          <p:nvPr/>
        </p:nvSpPr>
        <p:spPr>
          <a:xfrm>
            <a:off x="914400" y="3931920"/>
            <a:ext cx="7315200" cy="457200"/>
          </a:xfrm>
          <a:prstGeom prst="rect">
            <a:avLst/>
          </a:prstGeom>
          <a:noFill/>
          <a:ln/>
        </p:spPr>
        <p:txBody>
          <a:bodyPr wrap="square" rtlCol="0" anchor="ctr"/>
          <a:lstStyle/>
          <a:p>
            <a:pPr marL="0" indent="0" algn="ctr">
              <a:buNone/>
            </a:pPr>
            <a:r>
              <a:rPr lang="en-US" sz="2200" dirty="0">
                <a:solidFill>
                  <a:srgbClr val="CC0000"/>
                </a:solidFill>
                <a:latin typeface="Georgia" pitchFamily="34" charset="0"/>
                <a:ea typeface="Georgia" pitchFamily="34" charset="-122"/>
                <a:cs typeface="Georgia" pitchFamily="34" charset="-120"/>
              </a:rPr>
              <a:t>Prof. Yiğit Karpat, Assoc. Dean</a:t>
            </a:r>
            <a:endParaRPr lang="en-US" sz="2200" dirty="0"/>
          </a:p>
        </p:txBody>
      </p:sp>
      <p:sp>
        <p:nvSpPr>
          <p:cNvPr id="9" name="Shape 7"/>
          <p:cNvSpPr/>
          <p:nvPr/>
        </p:nvSpPr>
        <p:spPr>
          <a:xfrm>
            <a:off x="0" y="4754880"/>
            <a:ext cx="9144000" cy="388620"/>
          </a:xfrm>
          <a:prstGeom prst="rect">
            <a:avLst/>
          </a:prstGeom>
          <a:solidFill>
            <a:srgbClr val="003366"/>
          </a:solidFill>
          <a:ln/>
        </p:spPr>
        <p:txBody>
          <a:bodyPr/>
          <a:lstStyle/>
          <a:p>
            <a:endParaRPr lang="en-GB"/>
          </a:p>
        </p:txBody>
      </p:sp>
      <p:sp>
        <p:nvSpPr>
          <p:cNvPr id="10" name="Text 8"/>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6" name="Shape 3"/>
          <p:cNvSpPr/>
          <p:nvPr/>
        </p:nvSpPr>
        <p:spPr>
          <a:xfrm>
            <a:off x="0" y="4754880"/>
            <a:ext cx="9144000" cy="388620"/>
          </a:xfrm>
          <a:prstGeom prst="rect">
            <a:avLst/>
          </a:prstGeom>
          <a:solidFill>
            <a:srgbClr val="003366"/>
          </a:solidFill>
          <a:ln/>
        </p:spPr>
        <p:txBody>
          <a:bodyPr/>
          <a:lstStyle/>
          <a:p>
            <a:endParaRPr lang="en-GB"/>
          </a:p>
        </p:txBody>
      </p:sp>
      <p:sp>
        <p:nvSpPr>
          <p:cNvPr id="7" name="Text 4"/>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8" name="Text 5"/>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10</a:t>
            </a:r>
            <a:endParaRPr lang="en-US" sz="1000" dirty="0"/>
          </a:p>
        </p:txBody>
      </p:sp>
      <p:graphicFrame>
        <p:nvGraphicFramePr>
          <p:cNvPr id="9" name="Grafik 1">
            <a:extLst>
              <a:ext uri="{FF2B5EF4-FFF2-40B4-BE49-F238E27FC236}">
                <a16:creationId xmlns:a16="http://schemas.microsoft.com/office/drawing/2014/main" id="{B902332C-946A-46BF-9A69-8B81B0906B87}"/>
              </a:ext>
            </a:extLst>
          </p:cNvPr>
          <p:cNvGraphicFramePr>
            <a:graphicFrameLocks/>
          </p:cNvGraphicFramePr>
          <p:nvPr>
            <p:extLst>
              <p:ext uri="{D42A27DB-BD31-4B8C-83A1-F6EECF244321}">
                <p14:modId xmlns:p14="http://schemas.microsoft.com/office/powerpoint/2010/main" val="2823167768"/>
              </p:ext>
            </p:extLst>
          </p:nvPr>
        </p:nvGraphicFramePr>
        <p:xfrm>
          <a:off x="1651665" y="1120260"/>
          <a:ext cx="4940632" cy="349961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20040"/>
          </a:xfrm>
          <a:prstGeom prst="rect">
            <a:avLst/>
          </a:prstGeom>
          <a:noFill/>
          <a:ln/>
        </p:spPr>
        <p:txBody>
          <a:bodyPr wrap="square" rtlCol="0" anchor="ctr"/>
          <a:lstStyle/>
          <a:p>
            <a:pPr marL="0" indent="0">
              <a:buNone/>
            </a:pPr>
            <a:r>
              <a:rPr lang="en-US" sz="1400" b="1" dirty="0">
                <a:solidFill>
                  <a:srgbClr val="1A5276"/>
                </a:solidFill>
                <a:latin typeface="Calibri" pitchFamily="34" charset="0"/>
                <a:ea typeface="Calibri" pitchFamily="34" charset="-122"/>
                <a:cs typeface="Calibri" pitchFamily="34" charset="-120"/>
              </a:rPr>
              <a:t>For which time frame should we target for our Summer Training?</a:t>
            </a:r>
            <a:endParaRPr lang="en-US" sz="1400" dirty="0"/>
          </a:p>
        </p:txBody>
      </p:sp>
      <p:sp>
        <p:nvSpPr>
          <p:cNvPr id="5" name="Text 3"/>
          <p:cNvSpPr/>
          <p:nvPr/>
        </p:nvSpPr>
        <p:spPr>
          <a:xfrm>
            <a:off x="731520" y="1463040"/>
            <a:ext cx="7772400" cy="777240"/>
          </a:xfrm>
          <a:prstGeom prst="rect">
            <a:avLst/>
          </a:prstGeom>
          <a:noFill/>
          <a:ln/>
        </p:spPr>
        <p:txBody>
          <a:bodyPr wrap="square" rtlCol="0" anchor="ctr"/>
          <a:lstStyle/>
          <a:p>
            <a:pPr marL="0" indent="0">
              <a:buNone/>
            </a:pPr>
            <a:r>
              <a:rPr lang="en-US" sz="1200" dirty="0">
                <a:solidFill>
                  <a:srgbClr val="1C1C1C"/>
                </a:solidFill>
                <a:highlight>
                  <a:srgbClr val="FFFF00"/>
                </a:highlight>
                <a:latin typeface="Calibri" pitchFamily="34" charset="0"/>
                <a:ea typeface="Calibri" pitchFamily="34" charset="-122"/>
                <a:cs typeface="Calibri" pitchFamily="34" charset="-120"/>
              </a:rPr>
              <a:t>The earliest date for 2026: </a:t>
            </a:r>
            <a:r>
              <a:rPr lang="en-US" sz="1200" b="1" dirty="0">
                <a:solidFill>
                  <a:srgbClr val="CC0000"/>
                </a:solidFill>
                <a:highlight>
                  <a:srgbClr val="FFFF00"/>
                </a:highlight>
                <a:latin typeface="Calibri" pitchFamily="34" charset="0"/>
                <a:ea typeface="Calibri" pitchFamily="34" charset="-122"/>
                <a:cs typeface="Calibri" pitchFamily="34" charset="-120"/>
              </a:rPr>
              <a:t>08-June-2026 (DO NOT FORGET two-week rule!!!)</a:t>
            </a:r>
            <a:endParaRPr lang="en-US" sz="1200" dirty="0">
              <a:highlight>
                <a:srgbClr val="FFFF00"/>
              </a:highlight>
            </a:endParaRPr>
          </a:p>
          <a:p>
            <a:pPr marL="0" indent="0">
              <a:buNone/>
            </a:pPr>
            <a:r>
              <a:rPr lang="en-US" sz="1200" b="1" dirty="0">
                <a:solidFill>
                  <a:srgbClr val="1C1C1C"/>
                </a:solidFill>
                <a:highlight>
                  <a:srgbClr val="FFFF00"/>
                </a:highlight>
                <a:latin typeface="Calibri" pitchFamily="34" charset="0"/>
                <a:ea typeface="Calibri" pitchFamily="34" charset="-122"/>
                <a:cs typeface="Calibri" pitchFamily="34" charset="-120"/>
              </a:rPr>
              <a:t>Deadline to start the application process: </a:t>
            </a:r>
            <a:r>
              <a:rPr lang="en-US" sz="1200" b="1" dirty="0">
                <a:solidFill>
                  <a:srgbClr val="CC0000"/>
                </a:solidFill>
                <a:highlight>
                  <a:srgbClr val="FFFF00"/>
                </a:highlight>
                <a:latin typeface="Calibri" pitchFamily="34" charset="0"/>
                <a:ea typeface="Calibri" pitchFamily="34" charset="-122"/>
                <a:cs typeface="Calibri" pitchFamily="34" charset="-120"/>
              </a:rPr>
              <a:t>13-August-2026</a:t>
            </a:r>
            <a:endParaRPr lang="en-US" sz="1200" dirty="0">
              <a:highlight>
                <a:srgbClr val="FFFF00"/>
              </a:highlight>
            </a:endParaRPr>
          </a:p>
          <a:p>
            <a:pPr marL="0" indent="0">
              <a:buNone/>
            </a:pPr>
            <a:r>
              <a:rPr lang="en-US" sz="1200" b="1" dirty="0">
                <a:solidFill>
                  <a:srgbClr val="1C1C1C"/>
                </a:solidFill>
                <a:highlight>
                  <a:srgbClr val="FFFF00"/>
                </a:highlight>
                <a:latin typeface="Calibri" pitchFamily="34" charset="0"/>
                <a:ea typeface="Calibri" pitchFamily="34" charset="-122"/>
                <a:cs typeface="Calibri" pitchFamily="34" charset="-120"/>
              </a:rPr>
              <a:t>Deadline for the beginning of the Summer Training: </a:t>
            </a:r>
            <a:r>
              <a:rPr lang="en-US" sz="1200" b="1" dirty="0">
                <a:solidFill>
                  <a:srgbClr val="CC0000"/>
                </a:solidFill>
                <a:highlight>
                  <a:srgbClr val="FFFF00"/>
                </a:highlight>
                <a:latin typeface="Calibri" pitchFamily="34" charset="0"/>
                <a:ea typeface="Calibri" pitchFamily="34" charset="-122"/>
                <a:cs typeface="Calibri" pitchFamily="34" charset="-120"/>
              </a:rPr>
              <a:t>19-August-2026</a:t>
            </a:r>
            <a:endParaRPr lang="en-US" sz="1200" dirty="0">
              <a:highlight>
                <a:srgbClr val="FFFF00"/>
              </a:highlight>
            </a:endParaRPr>
          </a:p>
        </p:txBody>
      </p:sp>
      <p:sp>
        <p:nvSpPr>
          <p:cNvPr id="6" name="Text 4"/>
          <p:cNvSpPr/>
          <p:nvPr/>
        </p:nvSpPr>
        <p:spPr>
          <a:xfrm>
            <a:off x="457200" y="2377440"/>
            <a:ext cx="8229600" cy="320040"/>
          </a:xfrm>
          <a:prstGeom prst="rect">
            <a:avLst/>
          </a:prstGeom>
          <a:noFill/>
          <a:ln/>
        </p:spPr>
        <p:txBody>
          <a:bodyPr wrap="square" rtlCol="0" anchor="ctr"/>
          <a:lstStyle/>
          <a:p>
            <a:pPr marL="0" indent="0">
              <a:buNone/>
            </a:pPr>
            <a:r>
              <a:rPr lang="en-US" sz="1400" b="1" dirty="0">
                <a:solidFill>
                  <a:srgbClr val="1A5276"/>
                </a:solidFill>
                <a:latin typeface="Calibri" pitchFamily="34" charset="0"/>
                <a:ea typeface="Calibri" pitchFamily="34" charset="-122"/>
                <a:cs typeface="Calibri" pitchFamily="34" charset="-120"/>
              </a:rPr>
              <a:t>Whom should I contact for my questions related to Summer Training?</a:t>
            </a:r>
            <a:endParaRPr lang="en-US" sz="1400" dirty="0"/>
          </a:p>
        </p:txBody>
      </p:sp>
      <p:sp>
        <p:nvSpPr>
          <p:cNvPr id="7" name="Text 5"/>
          <p:cNvSpPr/>
          <p:nvPr/>
        </p:nvSpPr>
        <p:spPr>
          <a:xfrm>
            <a:off x="731520" y="2743200"/>
            <a:ext cx="7772400" cy="1828800"/>
          </a:xfrm>
          <a:prstGeom prst="rect">
            <a:avLst/>
          </a:prstGeom>
          <a:noFill/>
          <a:ln/>
        </p:spPr>
        <p:txBody>
          <a:bodyPr wrap="square" rtlCol="0" anchor="ctr"/>
          <a:lstStyle/>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If you have questions related to the Summer Training application, insurance for work-related accidents and occupational diseases, documents to be signed by the Associate Dean, etc. you need to send an e-mail to </a:t>
            </a:r>
            <a:r>
              <a:rPr lang="en-US" sz="1100" b="1" dirty="0">
                <a:solidFill>
                  <a:srgbClr val="CC0000"/>
                </a:solidFill>
                <a:latin typeface="Calibri" pitchFamily="34" charset="0"/>
                <a:ea typeface="Calibri" pitchFamily="34" charset="-122"/>
                <a:cs typeface="Calibri" pitchFamily="34" charset="-120"/>
              </a:rPr>
              <a:t>mfstaj@bilkent.edu.tr</a:t>
            </a:r>
            <a:r>
              <a:rPr lang="en-US" sz="1100" dirty="0">
                <a:solidFill>
                  <a:srgbClr val="1C1C1C"/>
                </a:solidFill>
                <a:latin typeface="Calibri" pitchFamily="34" charset="0"/>
                <a:ea typeface="Calibri" pitchFamily="34" charset="-122"/>
                <a:cs typeface="Calibri" pitchFamily="34" charset="-120"/>
              </a:rPr>
              <a:t> and you SHOULD NOT be sending e-mails to individuals.</a:t>
            </a:r>
            <a:endParaRPr lang="en-US" sz="1100" dirty="0"/>
          </a:p>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If your questions are related to what to expect from Summer Training, how to write the Summer Practice Report, or topics that require Departmental Approval, then you need to contact Department Summer Training Coordinators or Department Administrative Assistants.</a:t>
            </a:r>
            <a:endParaRPr lang="en-US" sz="1100" dirty="0"/>
          </a:p>
        </p:txBody>
      </p:sp>
      <p:sp>
        <p:nvSpPr>
          <p:cNvPr id="8" name="Shape 6"/>
          <p:cNvSpPr/>
          <p:nvPr/>
        </p:nvSpPr>
        <p:spPr>
          <a:xfrm>
            <a:off x="0" y="4754880"/>
            <a:ext cx="9144000" cy="388620"/>
          </a:xfrm>
          <a:prstGeom prst="rect">
            <a:avLst/>
          </a:prstGeom>
          <a:solidFill>
            <a:srgbClr val="003366"/>
          </a:solidFill>
          <a:ln/>
        </p:spPr>
        <p:txBody>
          <a:bodyPr/>
          <a:lstStyle/>
          <a:p>
            <a:endParaRPr lang="en-GB"/>
          </a:p>
        </p:txBody>
      </p:sp>
      <p:sp>
        <p:nvSpPr>
          <p:cNvPr id="9" name="Text 7"/>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0" name="Text 8"/>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6576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How can I contact the Administrative Assistants for matters regarding Summer Training applications?</a:t>
            </a:r>
            <a:endParaRPr lang="en-US" sz="1300" dirty="0"/>
          </a:p>
        </p:txBody>
      </p:sp>
      <p:sp>
        <p:nvSpPr>
          <p:cNvPr id="5" name="Text 3"/>
          <p:cNvSpPr/>
          <p:nvPr/>
        </p:nvSpPr>
        <p:spPr>
          <a:xfrm>
            <a:off x="731520" y="1508760"/>
            <a:ext cx="7772400" cy="640080"/>
          </a:xfrm>
          <a:prstGeom prst="rect">
            <a:avLst/>
          </a:prstGeom>
          <a:noFill/>
          <a:ln/>
        </p:spPr>
        <p:txBody>
          <a:bodyPr wrap="square" rtlCol="0" anchor="ctr"/>
          <a:lstStyle/>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The Dean's office is the responsible party for your Summer Training.</a:t>
            </a:r>
            <a:endParaRPr lang="en-US" sz="1100" dirty="0"/>
          </a:p>
          <a:p>
            <a:pPr marL="0" indent="0">
              <a:buNone/>
            </a:pPr>
            <a:r>
              <a:rPr lang="en-US" sz="1100" b="1" dirty="0">
                <a:solidFill>
                  <a:srgbClr val="CC0000"/>
                </a:solidFill>
                <a:latin typeface="Calibri" pitchFamily="34" charset="0"/>
                <a:ea typeface="Calibri" pitchFamily="34" charset="-122"/>
                <a:cs typeface="Calibri" pitchFamily="34" charset="-120"/>
              </a:rPr>
              <a:t>Ms. Gizem Aksoy</a:t>
            </a:r>
            <a:r>
              <a:rPr lang="en-US" sz="1100" dirty="0">
                <a:solidFill>
                  <a:srgbClr val="1C1C1C"/>
                </a:solidFill>
                <a:latin typeface="Calibri" pitchFamily="34" charset="0"/>
                <a:ea typeface="Calibri" pitchFamily="34" charset="-122"/>
                <a:cs typeface="Calibri" pitchFamily="34" charset="-120"/>
              </a:rPr>
              <a:t> and </a:t>
            </a:r>
            <a:r>
              <a:rPr lang="en-US" sz="1100" b="1" dirty="0">
                <a:solidFill>
                  <a:srgbClr val="CC0000"/>
                </a:solidFill>
                <a:latin typeface="Calibri" pitchFamily="34" charset="0"/>
                <a:ea typeface="Calibri" pitchFamily="34" charset="-122"/>
                <a:cs typeface="Calibri" pitchFamily="34" charset="-120"/>
              </a:rPr>
              <a:t>Mr. İlkan Sara</a:t>
            </a:r>
            <a:endParaRPr lang="en-US" sz="1100" dirty="0"/>
          </a:p>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both of whom will be responding to e-mails sent to </a:t>
            </a:r>
            <a:r>
              <a:rPr lang="en-US" sz="1600" b="1" dirty="0">
                <a:solidFill>
                  <a:srgbClr val="FF0000"/>
                </a:solidFill>
                <a:latin typeface="Calibri" pitchFamily="34" charset="0"/>
                <a:ea typeface="Calibri" pitchFamily="34" charset="-122"/>
                <a:cs typeface="Calibri" pitchFamily="34" charset="-120"/>
              </a:rPr>
              <a:t>mfstaj@bilkent.edu.tr</a:t>
            </a:r>
            <a:r>
              <a:rPr lang="en-US" sz="1100" dirty="0">
                <a:solidFill>
                  <a:srgbClr val="1C1C1C"/>
                </a:solidFill>
                <a:latin typeface="Calibri" pitchFamily="34" charset="0"/>
                <a:ea typeface="Calibri" pitchFamily="34" charset="-122"/>
                <a:cs typeface="Calibri" pitchFamily="34" charset="-120"/>
              </a:rPr>
              <a:t>.</a:t>
            </a:r>
            <a:endParaRPr lang="en-US" sz="1100" dirty="0"/>
          </a:p>
        </p:txBody>
      </p:sp>
      <p:sp>
        <p:nvSpPr>
          <p:cNvPr id="6" name="Text 4"/>
          <p:cNvSpPr/>
          <p:nvPr/>
        </p:nvSpPr>
        <p:spPr>
          <a:xfrm>
            <a:off x="457200" y="2286000"/>
            <a:ext cx="8229600" cy="36576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Could we do mandatory Summer Training at our own department / another University / Research Center / University abroad?</a:t>
            </a:r>
            <a:endParaRPr lang="en-US" sz="1300" dirty="0"/>
          </a:p>
        </p:txBody>
      </p:sp>
      <p:sp>
        <p:nvSpPr>
          <p:cNvPr id="7" name="Text 5"/>
          <p:cNvSpPr/>
          <p:nvPr/>
        </p:nvSpPr>
        <p:spPr>
          <a:xfrm>
            <a:off x="731520" y="2697480"/>
            <a:ext cx="7772400" cy="36576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On these matters, Departments have different strategies, please contact your Department Coordinator on this matter!</a:t>
            </a:r>
            <a:endParaRPr lang="en-US" sz="1100" dirty="0"/>
          </a:p>
        </p:txBody>
      </p:sp>
      <p:sp>
        <p:nvSpPr>
          <p:cNvPr id="8" name="Text 6"/>
          <p:cNvSpPr/>
          <p:nvPr/>
        </p:nvSpPr>
        <p:spPr>
          <a:xfrm>
            <a:off x="457200" y="315468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Could we do online (remote) Summer training?</a:t>
            </a:r>
            <a:endParaRPr lang="en-US" sz="1300" dirty="0"/>
          </a:p>
        </p:txBody>
      </p:sp>
      <p:sp>
        <p:nvSpPr>
          <p:cNvPr id="9" name="Text 7"/>
          <p:cNvSpPr/>
          <p:nvPr/>
        </p:nvSpPr>
        <p:spPr>
          <a:xfrm>
            <a:off x="731520" y="3520440"/>
            <a:ext cx="7772400" cy="822960"/>
          </a:xfrm>
          <a:prstGeom prst="rect">
            <a:avLst/>
          </a:prstGeom>
          <a:noFill/>
          <a:ln/>
        </p:spPr>
        <p:txBody>
          <a:bodyPr wrap="square" rtlCol="0" anchor="ctr"/>
          <a:lstStyle/>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As a general principle, students are expected to pursue on-site Summer Training at a company. However, the Departments may allow online Summer Training for Summer 2026 for certain cases.</a:t>
            </a:r>
            <a:endParaRPr lang="en-US" sz="1100" dirty="0"/>
          </a:p>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An exception is ME299 which has a stringent requirement on on-site Summer training.</a:t>
            </a:r>
            <a:endParaRPr lang="en-US" sz="1100" dirty="0"/>
          </a:p>
        </p:txBody>
      </p:sp>
      <p:sp>
        <p:nvSpPr>
          <p:cNvPr id="10" name="Shape 8"/>
          <p:cNvSpPr/>
          <p:nvPr/>
        </p:nvSpPr>
        <p:spPr>
          <a:xfrm>
            <a:off x="0" y="4754880"/>
            <a:ext cx="9144000" cy="388620"/>
          </a:xfrm>
          <a:prstGeom prst="rect">
            <a:avLst/>
          </a:prstGeom>
          <a:solidFill>
            <a:srgbClr val="003366"/>
          </a:solidFill>
          <a:ln/>
        </p:spPr>
        <p:txBody>
          <a:bodyPr/>
          <a:lstStyle/>
          <a:p>
            <a:endParaRPr lang="en-GB"/>
          </a:p>
        </p:txBody>
      </p:sp>
      <p:sp>
        <p:nvSpPr>
          <p:cNvPr id="11" name="Text 9"/>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2" name="Text 10"/>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Do I need to use the system for voluntary internships?</a:t>
            </a:r>
            <a:endParaRPr lang="en-US" sz="1300" dirty="0"/>
          </a:p>
        </p:txBody>
      </p:sp>
      <p:sp>
        <p:nvSpPr>
          <p:cNvPr id="5" name="Text 3"/>
          <p:cNvSpPr/>
          <p:nvPr/>
        </p:nvSpPr>
        <p:spPr>
          <a:xfrm>
            <a:off x="731520" y="1417320"/>
            <a:ext cx="7772400" cy="2743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YES, and you should indicate that your training is a voluntary internship.</a:t>
            </a:r>
            <a:endParaRPr lang="en-US" sz="1100" dirty="0"/>
          </a:p>
        </p:txBody>
      </p:sp>
      <p:sp>
        <p:nvSpPr>
          <p:cNvPr id="6" name="Text 4"/>
          <p:cNvSpPr/>
          <p:nvPr/>
        </p:nvSpPr>
        <p:spPr>
          <a:xfrm>
            <a:off x="457200" y="1783080"/>
            <a:ext cx="8229600" cy="36576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Whom should we contact regarding the Summer Training-related courses xx299 and xx399, prerequisites, Summer Practice reports, etc.?</a:t>
            </a:r>
            <a:endParaRPr lang="en-US" sz="1300" dirty="0"/>
          </a:p>
        </p:txBody>
      </p:sp>
      <p:sp>
        <p:nvSpPr>
          <p:cNvPr id="7" name="Text 5"/>
          <p:cNvSpPr/>
          <p:nvPr/>
        </p:nvSpPr>
        <p:spPr>
          <a:xfrm>
            <a:off x="731520" y="2194560"/>
            <a:ext cx="7772400" cy="2743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You need to contact your Department Coordinators and/or Department Administrative Assistants.</a:t>
            </a:r>
            <a:endParaRPr lang="en-US" sz="1100" dirty="0"/>
          </a:p>
        </p:txBody>
      </p:sp>
      <p:sp>
        <p:nvSpPr>
          <p:cNvPr id="8" name="Text 6"/>
          <p:cNvSpPr/>
          <p:nvPr/>
        </p:nvSpPr>
        <p:spPr>
          <a:xfrm>
            <a:off x="457200" y="260604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Can I do two Summer Trainings within the same Summer?</a:t>
            </a:r>
            <a:endParaRPr lang="en-US" sz="1300" dirty="0"/>
          </a:p>
        </p:txBody>
      </p:sp>
      <p:sp>
        <p:nvSpPr>
          <p:cNvPr id="9" name="Text 7"/>
          <p:cNvSpPr/>
          <p:nvPr/>
        </p:nvSpPr>
        <p:spPr>
          <a:xfrm>
            <a:off x="731520" y="2971800"/>
            <a:ext cx="7772400" cy="1554480"/>
          </a:xfrm>
          <a:prstGeom prst="rect">
            <a:avLst/>
          </a:prstGeom>
          <a:noFill/>
          <a:ln/>
        </p:spPr>
        <p:txBody>
          <a:bodyPr wrap="square" rtlCol="0" anchor="ctr"/>
          <a:lstStyle/>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We expect the students to have two Summer Trainings in two different Summer periods. The choice of the prerequisites also does not allow this possibility. However, such requests are occasionally approved by the Department Coordinators when there is a risk involved regarding the delay of the student's graduation.</a:t>
            </a:r>
            <a:endParaRPr lang="en-US" sz="1100" dirty="0"/>
          </a:p>
          <a:p>
            <a:pPr marL="342900" indent="-342900">
              <a:buSzPct val="100000"/>
              <a:buChar char="•"/>
            </a:pPr>
            <a:r>
              <a:rPr lang="en-US" sz="1100" dirty="0">
                <a:solidFill>
                  <a:srgbClr val="1C1C1C"/>
                </a:solidFill>
                <a:latin typeface="Calibri" pitchFamily="34" charset="0"/>
                <a:ea typeface="Calibri" pitchFamily="34" charset="-122"/>
                <a:cs typeface="Calibri" pitchFamily="34" charset="-120"/>
              </a:rPr>
              <a:t>If a student did two Summer Trainings in the same Summer (this can only be possible with the approval from the Department Coordinators), then she/he must register for both of the Summer Training courses in the following Fall semester and submit both of the reports.</a:t>
            </a:r>
            <a:endParaRPr lang="en-US" sz="1100" dirty="0"/>
          </a:p>
        </p:txBody>
      </p:sp>
      <p:sp>
        <p:nvSpPr>
          <p:cNvPr id="10" name="Shape 8"/>
          <p:cNvSpPr/>
          <p:nvPr/>
        </p:nvSpPr>
        <p:spPr>
          <a:xfrm>
            <a:off x="0" y="4754880"/>
            <a:ext cx="9144000" cy="388620"/>
          </a:xfrm>
          <a:prstGeom prst="rect">
            <a:avLst/>
          </a:prstGeom>
          <a:solidFill>
            <a:srgbClr val="003366"/>
          </a:solidFill>
          <a:ln/>
        </p:spPr>
        <p:txBody>
          <a:bodyPr/>
          <a:lstStyle/>
          <a:p>
            <a:endParaRPr lang="en-GB"/>
          </a:p>
        </p:txBody>
      </p:sp>
      <p:sp>
        <p:nvSpPr>
          <p:cNvPr id="11" name="Text 9"/>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2" name="Text 10"/>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6576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Can I delay taking (and also passing) the xx299 and xx399 courses arbitrarily?</a:t>
            </a:r>
            <a:endParaRPr lang="en-US" sz="1300" dirty="0"/>
          </a:p>
        </p:txBody>
      </p:sp>
      <p:sp>
        <p:nvSpPr>
          <p:cNvPr id="5" name="Text 3"/>
          <p:cNvSpPr/>
          <p:nvPr/>
        </p:nvSpPr>
        <p:spPr>
          <a:xfrm>
            <a:off x="731520" y="1508760"/>
            <a:ext cx="7772400" cy="7315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NO, the students need to pass these courses within the next two semesters after completing the Summer training. As an example, when you complete the summer training in summer 2026, you need to register for the related course and pass in either the next Fall or Spring semesters. Otherwise, the Summer Training should be repeated!</a:t>
            </a:r>
            <a:endParaRPr lang="en-US" sz="1100" dirty="0"/>
          </a:p>
        </p:txBody>
      </p:sp>
      <p:sp>
        <p:nvSpPr>
          <p:cNvPr id="6" name="Text 4"/>
          <p:cNvSpPr/>
          <p:nvPr/>
        </p:nvSpPr>
        <p:spPr>
          <a:xfrm>
            <a:off x="457200" y="2377440"/>
            <a:ext cx="8229600" cy="36576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What are the conditions to be satisfied for completing the xx299 and xx399 courses successfully?</a:t>
            </a:r>
            <a:endParaRPr lang="en-US" sz="1300" dirty="0"/>
          </a:p>
        </p:txBody>
      </p:sp>
      <p:sp>
        <p:nvSpPr>
          <p:cNvPr id="7" name="Text 5"/>
          <p:cNvSpPr/>
          <p:nvPr/>
        </p:nvSpPr>
        <p:spPr>
          <a:xfrm>
            <a:off x="731520" y="2788920"/>
            <a:ext cx="7772400" cy="82296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The performance of the Student in the Summer Training needs to be indicated as successful in the Evaluation Form signed by the company. Moreover, the Summer Practice Report submitted by the Student needs to be approved by the Department after it is evaluated by a Faculty Member. When these two conditions are met, then the Student is deemed successful for the related course.</a:t>
            </a:r>
            <a:endParaRPr lang="en-US" sz="1100" dirty="0"/>
          </a:p>
        </p:txBody>
      </p:sp>
      <p:sp>
        <p:nvSpPr>
          <p:cNvPr id="8" name="Shape 6"/>
          <p:cNvSpPr/>
          <p:nvPr/>
        </p:nvSpPr>
        <p:spPr>
          <a:xfrm>
            <a:off x="0" y="4754880"/>
            <a:ext cx="9144000" cy="388620"/>
          </a:xfrm>
          <a:prstGeom prst="rect">
            <a:avLst/>
          </a:prstGeom>
          <a:solidFill>
            <a:srgbClr val="003366"/>
          </a:solidFill>
          <a:ln/>
        </p:spPr>
        <p:txBody>
          <a:bodyPr/>
          <a:lstStyle/>
          <a:p>
            <a:endParaRPr lang="en-GB"/>
          </a:p>
        </p:txBody>
      </p:sp>
      <p:sp>
        <p:nvSpPr>
          <p:cNvPr id="9" name="Text 7"/>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2025  |  Prof. Barbaros Çetin</a:t>
            </a:r>
            <a:endParaRPr lang="en-US" sz="1000" dirty="0"/>
          </a:p>
        </p:txBody>
      </p:sp>
      <p:sp>
        <p:nvSpPr>
          <p:cNvPr id="10" name="Text 8"/>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I have an acceptance for Summer Training? Can I apply now?</a:t>
            </a:r>
            <a:endParaRPr lang="en-US" sz="1300" dirty="0"/>
          </a:p>
        </p:txBody>
      </p:sp>
      <p:sp>
        <p:nvSpPr>
          <p:cNvPr id="5" name="Text 3"/>
          <p:cNvSpPr/>
          <p:nvPr/>
        </p:nvSpPr>
        <p:spPr>
          <a:xfrm>
            <a:off x="731520" y="1463040"/>
            <a:ext cx="7772400" cy="502920"/>
          </a:xfrm>
          <a:prstGeom prst="rect">
            <a:avLst/>
          </a:prstGeom>
          <a:noFill/>
          <a:ln/>
        </p:spPr>
        <p:txBody>
          <a:bodyPr wrap="square" rtlCol="0" anchor="ctr"/>
          <a:lstStyle/>
          <a:p>
            <a:pPr marL="0" indent="0">
              <a:buNone/>
            </a:pPr>
            <a:r>
              <a:rPr lang="en-US" sz="1100">
                <a:solidFill>
                  <a:srgbClr val="1C1C1C"/>
                </a:solidFill>
                <a:latin typeface="Calibri" pitchFamily="34" charset="0"/>
                <a:ea typeface="Calibri" pitchFamily="34" charset="-122"/>
                <a:cs typeface="Calibri" pitchFamily="34" charset="-120"/>
              </a:rPr>
              <a:t>YES. </a:t>
            </a:r>
            <a:r>
              <a:rPr lang="en-US" sz="1100" dirty="0">
                <a:solidFill>
                  <a:srgbClr val="1C1C1C"/>
                </a:solidFill>
                <a:latin typeface="Calibri" pitchFamily="34" charset="0"/>
                <a:ea typeface="Calibri" pitchFamily="34" charset="-122"/>
                <a:cs typeface="Calibri" pitchFamily="34" charset="-120"/>
              </a:rPr>
              <a:t>The application system will be operational by </a:t>
            </a:r>
            <a:r>
              <a:rPr lang="en-US" sz="1100" dirty="0">
                <a:solidFill>
                  <a:srgbClr val="1C1C1C"/>
                </a:solidFill>
                <a:highlight>
                  <a:srgbClr val="FFFF00"/>
                </a:highlight>
                <a:latin typeface="Calibri" pitchFamily="34" charset="0"/>
                <a:ea typeface="Calibri" pitchFamily="34" charset="-122"/>
                <a:cs typeface="Calibri" pitchFamily="34" charset="-120"/>
              </a:rPr>
              <a:t>March 30, </a:t>
            </a:r>
            <a:r>
              <a:rPr lang="en-US" sz="1100" dirty="0">
                <a:solidFill>
                  <a:srgbClr val="1C1C1C"/>
                </a:solidFill>
                <a:latin typeface="Calibri" pitchFamily="34" charset="0"/>
                <a:ea typeface="Calibri" pitchFamily="34" charset="-122"/>
                <a:cs typeface="Calibri" pitchFamily="34" charset="-120"/>
              </a:rPr>
              <a:t>after which you may apply. If the company is not approved on STS, you may start to work towards its approval once the STS becomes operational.</a:t>
            </a:r>
            <a:endParaRPr lang="en-US" sz="1100" dirty="0"/>
          </a:p>
        </p:txBody>
      </p:sp>
      <p:sp>
        <p:nvSpPr>
          <p:cNvPr id="6" name="Text 4"/>
          <p:cNvSpPr/>
          <p:nvPr/>
        </p:nvSpPr>
        <p:spPr>
          <a:xfrm>
            <a:off x="457200" y="205740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How can I check the status of the insurance process?</a:t>
            </a:r>
            <a:endParaRPr lang="en-US" sz="1300" dirty="0"/>
          </a:p>
        </p:txBody>
      </p:sp>
      <p:sp>
        <p:nvSpPr>
          <p:cNvPr id="7" name="Text 5"/>
          <p:cNvSpPr/>
          <p:nvPr/>
        </p:nvSpPr>
        <p:spPr>
          <a:xfrm>
            <a:off x="731520" y="2423160"/>
            <a:ext cx="7772400" cy="5029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In order to track the insurance process, the students will need to check this out at E-Devlet by searching "Sosyal Güvenlik Kurumu/4A İşe Giriş Çıkış Bildirgesi" and generate and download the relevant document required by the Employers.</a:t>
            </a:r>
            <a:endParaRPr lang="en-US" sz="1100" dirty="0"/>
          </a:p>
        </p:txBody>
      </p:sp>
      <p:sp>
        <p:nvSpPr>
          <p:cNvPr id="8" name="Text 6"/>
          <p:cNvSpPr/>
          <p:nvPr/>
        </p:nvSpPr>
        <p:spPr>
          <a:xfrm>
            <a:off x="457200" y="301752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What is the procedure for Voluntary Summer Training?</a:t>
            </a:r>
            <a:endParaRPr lang="en-US" sz="1300" dirty="0"/>
          </a:p>
        </p:txBody>
      </p:sp>
      <p:sp>
        <p:nvSpPr>
          <p:cNvPr id="9" name="Text 7"/>
          <p:cNvSpPr/>
          <p:nvPr/>
        </p:nvSpPr>
        <p:spPr>
          <a:xfrm>
            <a:off x="731520" y="3383280"/>
            <a:ext cx="7772400" cy="5029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Those students who would like to conduct voluntary Summer Training can follow the same procedure, but there is no need to fill out the mentor information on STS and prepare a summer training report.</a:t>
            </a:r>
            <a:endParaRPr lang="en-US" sz="1100" dirty="0"/>
          </a:p>
        </p:txBody>
      </p:sp>
      <p:sp>
        <p:nvSpPr>
          <p:cNvPr id="10" name="Shape 8"/>
          <p:cNvSpPr/>
          <p:nvPr/>
        </p:nvSpPr>
        <p:spPr>
          <a:xfrm>
            <a:off x="0" y="4754880"/>
            <a:ext cx="9144000" cy="388620"/>
          </a:xfrm>
          <a:prstGeom prst="rect">
            <a:avLst/>
          </a:prstGeom>
          <a:solidFill>
            <a:srgbClr val="003366"/>
          </a:solidFill>
          <a:ln/>
        </p:spPr>
        <p:txBody>
          <a:bodyPr/>
          <a:lstStyle/>
          <a:p>
            <a:endParaRPr lang="en-GB"/>
          </a:p>
        </p:txBody>
      </p:sp>
      <p:sp>
        <p:nvSpPr>
          <p:cNvPr id="11" name="Text 9"/>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2" name="Text 10"/>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Frequently Asked Questions</a:t>
            </a:r>
            <a:endParaRPr lang="en-US" sz="3200" dirty="0"/>
          </a:p>
        </p:txBody>
      </p:sp>
      <p:sp>
        <p:nvSpPr>
          <p:cNvPr id="4" name="Text 2"/>
          <p:cNvSpPr/>
          <p:nvPr/>
        </p:nvSpPr>
        <p:spPr>
          <a:xfrm>
            <a:off x="457200" y="109728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Can I switch my Summer Training from Volunteer to Mandatory?</a:t>
            </a:r>
            <a:endParaRPr lang="en-US" sz="1300" dirty="0"/>
          </a:p>
        </p:txBody>
      </p:sp>
      <p:sp>
        <p:nvSpPr>
          <p:cNvPr id="5" name="Text 3"/>
          <p:cNvSpPr/>
          <p:nvPr/>
        </p:nvSpPr>
        <p:spPr>
          <a:xfrm>
            <a:off x="731520" y="1463040"/>
            <a:ext cx="7772400" cy="59436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NO. For a mandatory Summer Training, the mentor of the student should provide an evaluation form, and the student should submit a Summer Training Report. The requirements for mandatory Summer Training are tighter than volunteer Summer training; therefore, switching Summer Training from volunteer to mandatory is not possible.</a:t>
            </a:r>
            <a:endParaRPr lang="en-US" sz="1100" dirty="0"/>
          </a:p>
        </p:txBody>
      </p:sp>
      <p:sp>
        <p:nvSpPr>
          <p:cNvPr id="6" name="Text 4"/>
          <p:cNvSpPr/>
          <p:nvPr/>
        </p:nvSpPr>
        <p:spPr>
          <a:xfrm>
            <a:off x="457200" y="219456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Can I switch my Summer Training from Mandatory to Volunteer?</a:t>
            </a:r>
            <a:endParaRPr lang="en-US" sz="1300" dirty="0"/>
          </a:p>
        </p:txBody>
      </p:sp>
      <p:sp>
        <p:nvSpPr>
          <p:cNvPr id="7" name="Text 5"/>
          <p:cNvSpPr/>
          <p:nvPr/>
        </p:nvSpPr>
        <p:spPr>
          <a:xfrm>
            <a:off x="731520" y="2560320"/>
            <a:ext cx="7772400" cy="45720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YES. Since there is no requirement for mentor evaluation and submission of the Summer Training Report, switching a Summer training from mandatory to volunteer is possible.</a:t>
            </a:r>
            <a:endParaRPr lang="en-US" sz="1100" dirty="0"/>
          </a:p>
        </p:txBody>
      </p:sp>
      <p:sp>
        <p:nvSpPr>
          <p:cNvPr id="8" name="Text 6"/>
          <p:cNvSpPr/>
          <p:nvPr/>
        </p:nvSpPr>
        <p:spPr>
          <a:xfrm>
            <a:off x="457200" y="3154680"/>
            <a:ext cx="8229600" cy="320040"/>
          </a:xfrm>
          <a:prstGeom prst="rect">
            <a:avLst/>
          </a:prstGeom>
          <a:noFill/>
          <a:ln/>
        </p:spPr>
        <p:txBody>
          <a:bodyPr wrap="square" rtlCol="0" anchor="ctr"/>
          <a:lstStyle/>
          <a:p>
            <a:pPr marL="0" indent="0">
              <a:buNone/>
            </a:pPr>
            <a:r>
              <a:rPr lang="en-US" sz="1300" b="1" dirty="0">
                <a:solidFill>
                  <a:srgbClr val="1A5276"/>
                </a:solidFill>
                <a:latin typeface="Calibri" pitchFamily="34" charset="0"/>
                <a:ea typeface="Calibri" pitchFamily="34" charset="-122"/>
                <a:cs typeface="Calibri" pitchFamily="34" charset="-120"/>
              </a:rPr>
              <a:t>Is there any exception to having Summer Training during a semester?</a:t>
            </a:r>
            <a:endParaRPr lang="en-US" sz="1300" dirty="0"/>
          </a:p>
        </p:txBody>
      </p:sp>
      <p:sp>
        <p:nvSpPr>
          <p:cNvPr id="9" name="Text 7"/>
          <p:cNvSpPr/>
          <p:nvPr/>
        </p:nvSpPr>
        <p:spPr>
          <a:xfrm>
            <a:off x="731520" y="3520440"/>
            <a:ext cx="7772400" cy="502920"/>
          </a:xfrm>
          <a:prstGeom prst="rect">
            <a:avLst/>
          </a:prstGeom>
          <a:noFill/>
          <a:ln/>
        </p:spPr>
        <p:txBody>
          <a:bodyPr wrap="square" rtlCol="0" anchor="ctr"/>
          <a:lstStyle/>
          <a:p>
            <a:pPr marL="0" indent="0">
              <a:buNone/>
            </a:pPr>
            <a:r>
              <a:rPr lang="en-US" sz="1100" dirty="0">
                <a:solidFill>
                  <a:srgbClr val="1C1C1C"/>
                </a:solidFill>
                <a:latin typeface="Calibri" pitchFamily="34" charset="0"/>
                <a:ea typeface="Calibri" pitchFamily="34" charset="-122"/>
                <a:cs typeface="Calibri" pitchFamily="34" charset="-120"/>
              </a:rPr>
              <a:t>YES. For some reason, if you are not taking any course for a particular semester and if you satisfy the prerequisite of the Summer Training course, you can conduct your Summer Training during the semester.</a:t>
            </a:r>
            <a:endParaRPr lang="en-US" sz="1100" dirty="0"/>
          </a:p>
        </p:txBody>
      </p:sp>
      <p:sp>
        <p:nvSpPr>
          <p:cNvPr id="10" name="Shape 8"/>
          <p:cNvSpPr/>
          <p:nvPr/>
        </p:nvSpPr>
        <p:spPr>
          <a:xfrm>
            <a:off x="0" y="4754880"/>
            <a:ext cx="9144000" cy="388620"/>
          </a:xfrm>
          <a:prstGeom prst="rect">
            <a:avLst/>
          </a:prstGeom>
          <a:solidFill>
            <a:srgbClr val="003366"/>
          </a:solidFill>
          <a:ln/>
        </p:spPr>
        <p:txBody>
          <a:bodyPr/>
          <a:lstStyle/>
          <a:p>
            <a:endParaRPr lang="en-GB"/>
          </a:p>
        </p:txBody>
      </p:sp>
      <p:sp>
        <p:nvSpPr>
          <p:cNvPr id="11" name="Text 9"/>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2" name="Text 10"/>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16</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Summer Training Process</a:t>
            </a:r>
            <a:endParaRPr lang="en-US" sz="3200" dirty="0"/>
          </a:p>
        </p:txBody>
      </p:sp>
      <p:sp>
        <p:nvSpPr>
          <p:cNvPr id="4" name="Text 2"/>
          <p:cNvSpPr/>
          <p:nvPr/>
        </p:nvSpPr>
        <p:spPr>
          <a:xfrm>
            <a:off x="457200" y="1097280"/>
            <a:ext cx="8229600" cy="45720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The Summer Training application process for engineering students are administered by the </a:t>
            </a:r>
            <a:r>
              <a:rPr lang="en-US" sz="1400" b="1" dirty="0">
                <a:solidFill>
                  <a:srgbClr val="1C1C1C"/>
                </a:solidFill>
                <a:latin typeface="Calibri" pitchFamily="34" charset="0"/>
                <a:ea typeface="Calibri" pitchFamily="34" charset="-122"/>
                <a:cs typeface="Calibri" pitchFamily="34" charset="-120"/>
              </a:rPr>
              <a:t>Dean's Office of Faculty of Engineering</a:t>
            </a:r>
            <a:endParaRPr lang="en-US" sz="1400" dirty="0"/>
          </a:p>
        </p:txBody>
      </p:sp>
      <p:sp>
        <p:nvSpPr>
          <p:cNvPr id="5" name="Text 3"/>
          <p:cNvSpPr/>
          <p:nvPr/>
        </p:nvSpPr>
        <p:spPr>
          <a:xfrm>
            <a:off x="731520" y="1600200"/>
            <a:ext cx="4572000" cy="640080"/>
          </a:xfrm>
          <a:prstGeom prst="rect">
            <a:avLst/>
          </a:prstGeom>
          <a:noFill/>
          <a:ln/>
        </p:spPr>
        <p:txBody>
          <a:bodyPr wrap="square" rtlCol="0" anchor="ctr"/>
          <a:lstStyle/>
          <a:p>
            <a:pPr marL="0" indent="0">
              <a:buNone/>
            </a:pPr>
            <a:r>
              <a:rPr lang="en-US" sz="1300" b="1" dirty="0">
                <a:solidFill>
                  <a:srgbClr val="1C1C1C"/>
                </a:solidFill>
                <a:latin typeface="Calibri" pitchFamily="34" charset="0"/>
                <a:ea typeface="Calibri" pitchFamily="34" charset="-122"/>
                <a:cs typeface="Calibri" pitchFamily="34" charset="-120"/>
              </a:rPr>
              <a:t>Location: </a:t>
            </a:r>
            <a:r>
              <a:rPr lang="en-US" sz="1300" dirty="0">
                <a:solidFill>
                  <a:srgbClr val="1C1C1C"/>
                </a:solidFill>
                <a:latin typeface="Calibri" pitchFamily="34" charset="0"/>
                <a:ea typeface="Calibri" pitchFamily="34" charset="-122"/>
                <a:cs typeface="Calibri" pitchFamily="34" charset="-120"/>
              </a:rPr>
              <a:t>Room 225 of EA Building, 2nd floor</a:t>
            </a:r>
            <a:endParaRPr lang="en-US" sz="1300" dirty="0"/>
          </a:p>
          <a:p>
            <a:pPr marL="0" indent="0">
              <a:buNone/>
            </a:pPr>
            <a:r>
              <a:rPr lang="en-US" sz="1300" b="1" dirty="0">
                <a:solidFill>
                  <a:srgbClr val="1C1C1C"/>
                </a:solidFill>
                <a:latin typeface="Calibri" pitchFamily="34" charset="0"/>
                <a:ea typeface="Calibri" pitchFamily="34" charset="-122"/>
                <a:cs typeface="Calibri" pitchFamily="34" charset="-120"/>
              </a:rPr>
              <a:t>Phone</a:t>
            </a:r>
            <a:r>
              <a:rPr lang="en-US" sz="1300" b="1">
                <a:solidFill>
                  <a:srgbClr val="1C1C1C"/>
                </a:solidFill>
                <a:latin typeface="Calibri" pitchFamily="34" charset="0"/>
                <a:ea typeface="Calibri" pitchFamily="34" charset="-122"/>
                <a:cs typeface="Calibri" pitchFamily="34" charset="-120"/>
              </a:rPr>
              <a:t>: </a:t>
            </a:r>
            <a:r>
              <a:rPr lang="en-US" sz="1300">
                <a:solidFill>
                  <a:srgbClr val="1C1C1C"/>
                </a:solidFill>
                <a:latin typeface="Calibri" pitchFamily="34" charset="0"/>
                <a:ea typeface="Calibri" pitchFamily="34" charset="-122"/>
                <a:cs typeface="Calibri" pitchFamily="34" charset="-120"/>
              </a:rPr>
              <a:t>290-1261, 290-2354</a:t>
            </a:r>
            <a:endParaRPr lang="en-US" sz="1300" dirty="0"/>
          </a:p>
        </p:txBody>
      </p:sp>
      <p:sp>
        <p:nvSpPr>
          <p:cNvPr id="6" name="Shape 4"/>
          <p:cNvSpPr/>
          <p:nvPr/>
        </p:nvSpPr>
        <p:spPr>
          <a:xfrm>
            <a:off x="457200" y="2331720"/>
            <a:ext cx="5029200" cy="411480"/>
          </a:xfrm>
          <a:prstGeom prst="rect">
            <a:avLst/>
          </a:prstGeom>
          <a:solidFill>
            <a:srgbClr val="003366"/>
          </a:solidFill>
          <a:ln/>
        </p:spPr>
        <p:txBody>
          <a:bodyPr/>
          <a:lstStyle/>
          <a:p>
            <a:endParaRPr lang="en-GB"/>
          </a:p>
        </p:txBody>
      </p:sp>
      <p:sp>
        <p:nvSpPr>
          <p:cNvPr id="7" name="Text 5"/>
          <p:cNvSpPr/>
          <p:nvPr/>
        </p:nvSpPr>
        <p:spPr>
          <a:xfrm>
            <a:off x="457200" y="2331720"/>
            <a:ext cx="5029200" cy="411480"/>
          </a:xfrm>
          <a:prstGeom prst="rect">
            <a:avLst/>
          </a:prstGeom>
          <a:noFill/>
          <a:ln/>
        </p:spPr>
        <p:txBody>
          <a:bodyPr wrap="square" rtlCol="0" anchor="ctr"/>
          <a:lstStyle/>
          <a:p>
            <a:pPr marL="0" indent="0" algn="ctr">
              <a:buNone/>
            </a:pPr>
            <a:r>
              <a:rPr lang="en-US" sz="1400" b="1" dirty="0">
                <a:solidFill>
                  <a:srgbClr val="FFFFFF"/>
                </a:solidFill>
                <a:latin typeface="Consolas" pitchFamily="34" charset="0"/>
                <a:ea typeface="Consolas" pitchFamily="34" charset="-122"/>
                <a:cs typeface="Consolas" pitchFamily="34" charset="-120"/>
              </a:rPr>
              <a:t>Website: mf.bilkent.edu.tr</a:t>
            </a:r>
            <a:endParaRPr lang="en-US" sz="1400" dirty="0"/>
          </a:p>
        </p:txBody>
      </p:sp>
      <p:sp>
        <p:nvSpPr>
          <p:cNvPr id="8" name="Text 6"/>
          <p:cNvSpPr/>
          <p:nvPr/>
        </p:nvSpPr>
        <p:spPr>
          <a:xfrm>
            <a:off x="457200" y="2834640"/>
            <a:ext cx="8229600" cy="640080"/>
          </a:xfrm>
          <a:prstGeom prst="rect">
            <a:avLst/>
          </a:prstGeom>
          <a:noFill/>
          <a:ln/>
        </p:spPr>
        <p:txBody>
          <a:bodyPr wrap="square" rtlCol="0" anchor="ctr"/>
          <a:lstStyle/>
          <a:p>
            <a:pPr marL="0" indent="0">
              <a:buNone/>
            </a:pPr>
            <a:r>
              <a:rPr lang="en-US" sz="1300" b="1" dirty="0">
                <a:solidFill>
                  <a:srgbClr val="1C1C1C"/>
                </a:solidFill>
                <a:latin typeface="Calibri" pitchFamily="34" charset="0"/>
                <a:ea typeface="Calibri" pitchFamily="34" charset="-122"/>
                <a:cs typeface="Calibri" pitchFamily="34" charset="-120"/>
              </a:rPr>
              <a:t>Ms. Gizem Aksoy &amp; Mr. İlkan Sara</a:t>
            </a:r>
            <a:r>
              <a:rPr lang="en-US" sz="1300" dirty="0">
                <a:solidFill>
                  <a:srgbClr val="1C1C1C"/>
                </a:solidFill>
                <a:latin typeface="Calibri" pitchFamily="34" charset="0"/>
                <a:ea typeface="Calibri" pitchFamily="34" charset="-122"/>
                <a:cs typeface="Calibri" pitchFamily="34" charset="-120"/>
              </a:rPr>
              <a:t> are the administrative assistants assigned to Summer training, you can reach them through e-mail at </a:t>
            </a:r>
            <a:r>
              <a:rPr lang="en-US" sz="1600" b="1" dirty="0">
                <a:solidFill>
                  <a:srgbClr val="CC0000"/>
                </a:solidFill>
                <a:latin typeface="Calibri" pitchFamily="34" charset="0"/>
                <a:ea typeface="Calibri" pitchFamily="34" charset="-122"/>
                <a:cs typeface="Calibri" pitchFamily="34" charset="-120"/>
              </a:rPr>
              <a:t>mfstaj@bilkent.edu.tr</a:t>
            </a:r>
            <a:endParaRPr lang="en-US" sz="1600" dirty="0"/>
          </a:p>
        </p:txBody>
      </p:sp>
      <p:sp>
        <p:nvSpPr>
          <p:cNvPr id="9" name="Text 7"/>
          <p:cNvSpPr/>
          <p:nvPr/>
        </p:nvSpPr>
        <p:spPr>
          <a:xfrm>
            <a:off x="457200" y="3474720"/>
            <a:ext cx="8229600" cy="36576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Summer Training application process is run through online </a:t>
            </a:r>
            <a:r>
              <a:rPr lang="en-US" b="1" dirty="0">
                <a:solidFill>
                  <a:srgbClr val="CC0000"/>
                </a:solidFill>
                <a:latin typeface="Calibri" pitchFamily="34" charset="0"/>
                <a:ea typeface="Calibri" pitchFamily="34" charset="-122"/>
                <a:cs typeface="Calibri" pitchFamily="34" charset="-120"/>
              </a:rPr>
              <a:t>Summer Training System (STS)</a:t>
            </a:r>
            <a:r>
              <a:rPr lang="en-US" dirty="0">
                <a:solidFill>
                  <a:srgbClr val="1C1C1C"/>
                </a:solidFill>
                <a:latin typeface="Calibri" pitchFamily="34" charset="0"/>
                <a:ea typeface="Calibri" pitchFamily="34" charset="-122"/>
                <a:cs typeface="Calibri" pitchFamily="34" charset="-120"/>
              </a:rPr>
              <a:t>.</a:t>
            </a:r>
            <a:endParaRPr lang="en-US" dirty="0"/>
          </a:p>
        </p:txBody>
      </p:sp>
      <p:sp>
        <p:nvSpPr>
          <p:cNvPr id="10" name="Text 8"/>
          <p:cNvSpPr/>
          <p:nvPr/>
        </p:nvSpPr>
        <p:spPr>
          <a:xfrm>
            <a:off x="457200" y="3886200"/>
            <a:ext cx="8229600" cy="54864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See </a:t>
            </a:r>
            <a:r>
              <a:rPr lang="en-US" sz="1300" b="1" dirty="0">
                <a:solidFill>
                  <a:srgbClr val="CC0000"/>
                </a:solidFill>
                <a:latin typeface="Calibri" pitchFamily="34" charset="0"/>
                <a:ea typeface="Calibri" pitchFamily="34" charset="-122"/>
                <a:cs typeface="Calibri" pitchFamily="34" charset="-120"/>
              </a:rPr>
              <a:t>STS Instructions</a:t>
            </a:r>
            <a:r>
              <a:rPr lang="en-US" sz="1300" dirty="0">
                <a:solidFill>
                  <a:srgbClr val="1C1C1C"/>
                </a:solidFill>
                <a:latin typeface="Calibri" pitchFamily="34" charset="0"/>
                <a:ea typeface="Calibri" pitchFamily="34" charset="-122"/>
                <a:cs typeface="Calibri" pitchFamily="34" charset="-120"/>
              </a:rPr>
              <a:t> on the website: mf.bilkent.edu.tr → For Students → Summer Training</a:t>
            </a:r>
            <a:endParaRPr lang="en-US" sz="1300" dirty="0"/>
          </a:p>
        </p:txBody>
      </p:sp>
      <p:sp>
        <p:nvSpPr>
          <p:cNvPr id="11" name="Shape 9"/>
          <p:cNvSpPr/>
          <p:nvPr/>
        </p:nvSpPr>
        <p:spPr>
          <a:xfrm>
            <a:off x="0" y="4754880"/>
            <a:ext cx="9144000" cy="388620"/>
          </a:xfrm>
          <a:prstGeom prst="rect">
            <a:avLst/>
          </a:prstGeom>
          <a:solidFill>
            <a:srgbClr val="003366"/>
          </a:solidFill>
          <a:ln/>
        </p:spPr>
        <p:txBody>
          <a:bodyPr/>
          <a:lstStyle/>
          <a:p>
            <a:endParaRPr lang="en-GB"/>
          </a:p>
        </p:txBody>
      </p:sp>
      <p:sp>
        <p:nvSpPr>
          <p:cNvPr id="12" name="Text 10"/>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3" name="Text 11"/>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Summer Training Rules</a:t>
            </a:r>
            <a:endParaRPr lang="en-US" sz="3200" dirty="0"/>
          </a:p>
        </p:txBody>
      </p:sp>
      <p:sp>
        <p:nvSpPr>
          <p:cNvPr id="4" name="Text 2"/>
          <p:cNvSpPr/>
          <p:nvPr/>
        </p:nvSpPr>
        <p:spPr>
          <a:xfrm>
            <a:off x="457200" y="1097280"/>
            <a:ext cx="8229600" cy="365760"/>
          </a:xfrm>
          <a:prstGeom prst="rect">
            <a:avLst/>
          </a:prstGeom>
          <a:noFill/>
          <a:ln/>
        </p:spPr>
        <p:txBody>
          <a:bodyPr wrap="square" rtlCol="0" anchor="ctr"/>
          <a:lstStyle/>
          <a:p>
            <a:pPr marL="0" indent="0">
              <a:buNone/>
            </a:pPr>
            <a:r>
              <a:rPr lang="en-US" sz="1400" b="1" dirty="0">
                <a:solidFill>
                  <a:srgbClr val="1C1C1C"/>
                </a:solidFill>
                <a:latin typeface="Calibri" pitchFamily="34" charset="0"/>
                <a:ea typeface="Calibri" pitchFamily="34" charset="-122"/>
                <a:cs typeface="Calibri" pitchFamily="34" charset="-120"/>
              </a:rPr>
              <a:t>An Engineering student needs to complete two mandatory summer trainings:</a:t>
            </a:r>
            <a:endParaRPr lang="en-US" sz="1400" dirty="0"/>
          </a:p>
        </p:txBody>
      </p:sp>
      <p:sp>
        <p:nvSpPr>
          <p:cNvPr id="5" name="Text 3"/>
          <p:cNvSpPr/>
          <p:nvPr/>
        </p:nvSpPr>
        <p:spPr>
          <a:xfrm>
            <a:off x="731520" y="1508760"/>
            <a:ext cx="7315200" cy="54864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(1) in the Summer just after the 2nd curriculum year</a:t>
            </a:r>
            <a:endParaRPr lang="en-US" sz="1300" dirty="0"/>
          </a:p>
          <a:p>
            <a:pPr marL="0" indent="0">
              <a:buNone/>
            </a:pPr>
            <a:r>
              <a:rPr lang="en-US" sz="1300" dirty="0">
                <a:solidFill>
                  <a:srgbClr val="1C1C1C"/>
                </a:solidFill>
                <a:latin typeface="Calibri" pitchFamily="34" charset="0"/>
                <a:ea typeface="Calibri" pitchFamily="34" charset="-122"/>
                <a:cs typeface="Calibri" pitchFamily="34" charset="-120"/>
              </a:rPr>
              <a:t>(2) in the Summer just after the 3rd curriculum year</a:t>
            </a:r>
            <a:endParaRPr lang="en-US" sz="1300" dirty="0"/>
          </a:p>
        </p:txBody>
      </p:sp>
      <p:sp>
        <p:nvSpPr>
          <p:cNvPr id="6" name="Text 4"/>
          <p:cNvSpPr/>
          <p:nvPr/>
        </p:nvSpPr>
        <p:spPr>
          <a:xfrm>
            <a:off x="457200" y="2148840"/>
            <a:ext cx="8229600" cy="32004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The training duration must be at least </a:t>
            </a:r>
            <a:r>
              <a:rPr lang="en-US" sz="1300" b="1" dirty="0">
                <a:solidFill>
                  <a:srgbClr val="CC0000"/>
                </a:solidFill>
                <a:latin typeface="Calibri" pitchFamily="34" charset="0"/>
                <a:ea typeface="Calibri" pitchFamily="34" charset="-122"/>
                <a:cs typeface="Calibri" pitchFamily="34" charset="-120"/>
              </a:rPr>
              <a:t>20 working days</a:t>
            </a:r>
            <a:r>
              <a:rPr lang="en-US" sz="1300" dirty="0">
                <a:solidFill>
                  <a:srgbClr val="1C1C1C"/>
                </a:solidFill>
                <a:latin typeface="Calibri" pitchFamily="34" charset="0"/>
                <a:ea typeface="Calibri" pitchFamily="34" charset="-122"/>
                <a:cs typeface="Calibri" pitchFamily="34" charset="-120"/>
              </a:rPr>
              <a:t> (Monday thru Friday)</a:t>
            </a:r>
            <a:endParaRPr lang="en-US" sz="1300" dirty="0"/>
          </a:p>
        </p:txBody>
      </p:sp>
      <p:sp>
        <p:nvSpPr>
          <p:cNvPr id="7" name="Text 5"/>
          <p:cNvSpPr/>
          <p:nvPr/>
        </p:nvSpPr>
        <p:spPr>
          <a:xfrm>
            <a:off x="457200" y="2514600"/>
            <a:ext cx="8229600" cy="32004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These </a:t>
            </a:r>
            <a:r>
              <a:rPr lang="en-US" sz="1300" b="1" dirty="0">
                <a:solidFill>
                  <a:srgbClr val="1C1C1C"/>
                </a:solidFill>
                <a:latin typeface="Calibri" pitchFamily="34" charset="0"/>
                <a:ea typeface="Calibri" pitchFamily="34" charset="-122"/>
                <a:cs typeface="Calibri" pitchFamily="34" charset="-120"/>
              </a:rPr>
              <a:t>20 working days</a:t>
            </a:r>
            <a:r>
              <a:rPr lang="en-US" sz="1300" dirty="0">
                <a:solidFill>
                  <a:srgbClr val="1C1C1C"/>
                </a:solidFill>
                <a:latin typeface="Calibri" pitchFamily="34" charset="0"/>
                <a:ea typeface="Calibri" pitchFamily="34" charset="-122"/>
                <a:cs typeface="Calibri" pitchFamily="34" charset="-120"/>
              </a:rPr>
              <a:t> must be consecutive (except intervening holidays).</a:t>
            </a:r>
            <a:endParaRPr lang="en-US" sz="1300" dirty="0"/>
          </a:p>
        </p:txBody>
      </p:sp>
      <p:sp>
        <p:nvSpPr>
          <p:cNvPr id="8" name="Text 6"/>
          <p:cNvSpPr/>
          <p:nvPr/>
        </p:nvSpPr>
        <p:spPr>
          <a:xfrm>
            <a:off x="457200" y="2926080"/>
            <a:ext cx="8229600" cy="64008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According to the Social Security Law no. 5510, item 5b, each student doing Summer training in Türkiye needs to be insured for "work-related accidents and occupational diseases" during his/her 20 working days of summer training.</a:t>
            </a:r>
            <a:endParaRPr lang="en-US" sz="1200" dirty="0"/>
          </a:p>
        </p:txBody>
      </p:sp>
      <p:sp>
        <p:nvSpPr>
          <p:cNvPr id="9" name="Shape 7"/>
          <p:cNvSpPr/>
          <p:nvPr/>
        </p:nvSpPr>
        <p:spPr>
          <a:xfrm>
            <a:off x="731520" y="3611880"/>
            <a:ext cx="7680960" cy="411480"/>
          </a:xfrm>
          <a:prstGeom prst="rect">
            <a:avLst/>
          </a:prstGeom>
          <a:solidFill>
            <a:srgbClr val="FFF0F0"/>
          </a:solidFill>
          <a:ln w="19050">
            <a:solidFill>
              <a:srgbClr val="CC0000"/>
            </a:solidFill>
            <a:prstDash val="solid"/>
          </a:ln>
        </p:spPr>
        <p:txBody>
          <a:bodyPr/>
          <a:lstStyle/>
          <a:p>
            <a:endParaRPr lang="en-GB"/>
          </a:p>
        </p:txBody>
      </p:sp>
      <p:sp>
        <p:nvSpPr>
          <p:cNvPr id="10" name="Text 8"/>
          <p:cNvSpPr/>
          <p:nvPr/>
        </p:nvSpPr>
        <p:spPr>
          <a:xfrm>
            <a:off x="731520" y="3611880"/>
            <a:ext cx="7680960" cy="411480"/>
          </a:xfrm>
          <a:prstGeom prst="rect">
            <a:avLst/>
          </a:prstGeom>
          <a:noFill/>
          <a:ln/>
        </p:spPr>
        <p:txBody>
          <a:bodyPr wrap="square" rtlCol="0" anchor="ctr"/>
          <a:lstStyle/>
          <a:p>
            <a:pPr marL="0" indent="0" algn="ctr">
              <a:buNone/>
            </a:pPr>
            <a:r>
              <a:rPr lang="en-US" sz="1300" b="1" dirty="0">
                <a:solidFill>
                  <a:srgbClr val="CC0000"/>
                </a:solidFill>
                <a:latin typeface="Calibri" pitchFamily="34" charset="0"/>
                <a:ea typeface="Calibri" pitchFamily="34" charset="-122"/>
                <a:cs typeface="Calibri" pitchFamily="34" charset="-120"/>
              </a:rPr>
              <a:t>Without Social Security, a student CANNOT conduct summer training!!!</a:t>
            </a:r>
            <a:endParaRPr lang="en-US" sz="1300" dirty="0"/>
          </a:p>
        </p:txBody>
      </p:sp>
      <p:sp>
        <p:nvSpPr>
          <p:cNvPr id="11" name="Text 9"/>
          <p:cNvSpPr/>
          <p:nvPr/>
        </p:nvSpPr>
        <p:spPr>
          <a:xfrm>
            <a:off x="457200" y="416052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Bilkent University provides this insurance (free of charge) for both mandatory and volunteer summer training.</a:t>
            </a:r>
            <a:endParaRPr lang="en-US" sz="1300" dirty="0"/>
          </a:p>
        </p:txBody>
      </p:sp>
      <p:sp>
        <p:nvSpPr>
          <p:cNvPr id="12" name="Shape 10"/>
          <p:cNvSpPr/>
          <p:nvPr/>
        </p:nvSpPr>
        <p:spPr>
          <a:xfrm>
            <a:off x="0" y="4754880"/>
            <a:ext cx="9144000" cy="388620"/>
          </a:xfrm>
          <a:prstGeom prst="rect">
            <a:avLst/>
          </a:prstGeom>
          <a:solidFill>
            <a:srgbClr val="003366"/>
          </a:solidFill>
          <a:ln/>
        </p:spPr>
        <p:txBody>
          <a:bodyPr/>
          <a:lstStyle/>
          <a:p>
            <a:endParaRPr lang="en-GB"/>
          </a:p>
        </p:txBody>
      </p:sp>
      <p:sp>
        <p:nvSpPr>
          <p:cNvPr id="13" name="Text 11"/>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4" name="Text 12"/>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Prerequisites &amp; Dept. Coordinators</a:t>
            </a:r>
            <a:endParaRPr lang="en-US" sz="3200" dirty="0"/>
          </a:p>
        </p:txBody>
      </p:sp>
      <p:graphicFrame>
        <p:nvGraphicFramePr>
          <p:cNvPr id="5" name="Table 0"/>
          <p:cNvGraphicFramePr>
            <a:graphicFrameLocks noGrp="1"/>
          </p:cNvGraphicFramePr>
          <p:nvPr>
            <p:extLst>
              <p:ext uri="{D42A27DB-BD31-4B8C-83A1-F6EECF244321}">
                <p14:modId xmlns:p14="http://schemas.microsoft.com/office/powerpoint/2010/main" val="3047666231"/>
              </p:ext>
            </p:extLst>
          </p:nvPr>
        </p:nvGraphicFramePr>
        <p:xfrm>
          <a:off x="274320" y="1097280"/>
          <a:ext cx="8595360" cy="3276600"/>
        </p:xfrm>
        <a:graphic>
          <a:graphicData uri="http://schemas.openxmlformats.org/drawingml/2006/table">
            <a:tbl>
              <a:tblPr/>
              <a:tblGrid>
                <a:gridCol w="1645920">
                  <a:extLst>
                    <a:ext uri="{9D8B030D-6E8A-4147-A177-3AD203B41FA5}">
                      <a16:colId xmlns:a16="http://schemas.microsoft.com/office/drawing/2014/main" val="20000"/>
                    </a:ext>
                  </a:extLst>
                </a:gridCol>
                <a:gridCol w="1554480">
                  <a:extLst>
                    <a:ext uri="{9D8B030D-6E8A-4147-A177-3AD203B41FA5}">
                      <a16:colId xmlns:a16="http://schemas.microsoft.com/office/drawing/2014/main" val="20001"/>
                    </a:ext>
                  </a:extLst>
                </a:gridCol>
                <a:gridCol w="1554480">
                  <a:extLst>
                    <a:ext uri="{9D8B030D-6E8A-4147-A177-3AD203B41FA5}">
                      <a16:colId xmlns:a16="http://schemas.microsoft.com/office/drawing/2014/main" val="20002"/>
                    </a:ext>
                  </a:extLst>
                </a:gridCol>
                <a:gridCol w="3840480">
                  <a:extLst>
                    <a:ext uri="{9D8B030D-6E8A-4147-A177-3AD203B41FA5}">
                      <a16:colId xmlns:a16="http://schemas.microsoft.com/office/drawing/2014/main" val="20003"/>
                    </a:ext>
                  </a:extLst>
                </a:gridCol>
              </a:tblGrid>
              <a:tr h="502920">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Department</a:t>
                      </a:r>
                      <a:endParaRPr lang="en-US" sz="11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5276"/>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Prereq. for</a:t>
                      </a:r>
                      <a:endParaRPr lang="en-US" sz="1100" dirty="0">
                        <a:latin typeface="Calibri" charset="0"/>
                        <a:ea typeface="Calibri" charset="0"/>
                        <a:cs typeface="Calibri" charset="0"/>
                      </a:endParaRPr>
                    </a:p>
                    <a:p>
                      <a:pPr marL="0" indent="0" algn="ctr">
                        <a:buNone/>
                      </a:pPr>
                      <a:r>
                        <a:rPr lang="en-US" sz="1100" b="1" dirty="0">
                          <a:solidFill>
                            <a:srgbClr val="FFFFFF"/>
                          </a:solidFill>
                          <a:latin typeface="Calibri" pitchFamily="34" charset="0"/>
                          <a:ea typeface="Calibri" pitchFamily="34" charset="-122"/>
                          <a:cs typeface="Calibri" pitchFamily="34" charset="-120"/>
                        </a:rPr>
                        <a:t>XX299</a:t>
                      </a:r>
                      <a:endParaRPr lang="en-US" sz="11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5276"/>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Prereq. for</a:t>
                      </a:r>
                      <a:endParaRPr lang="en-US" sz="1100" dirty="0">
                        <a:latin typeface="Calibri" charset="0"/>
                        <a:ea typeface="Calibri" charset="0"/>
                        <a:cs typeface="Calibri" charset="0"/>
                      </a:endParaRPr>
                    </a:p>
                    <a:p>
                      <a:pPr marL="0" indent="0" algn="ctr">
                        <a:buNone/>
                      </a:pPr>
                      <a:r>
                        <a:rPr lang="en-US" sz="1100" b="1" dirty="0">
                          <a:solidFill>
                            <a:srgbClr val="FFFFFF"/>
                          </a:solidFill>
                          <a:latin typeface="Calibri" pitchFamily="34" charset="0"/>
                          <a:ea typeface="Calibri" pitchFamily="34" charset="-122"/>
                          <a:cs typeface="Calibri" pitchFamily="34" charset="-120"/>
                        </a:rPr>
                        <a:t>XX399</a:t>
                      </a:r>
                      <a:endParaRPr lang="en-US" sz="11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5276"/>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Department Coordinator</a:t>
                      </a:r>
                      <a:endParaRPr lang="en-US" sz="11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1A5276"/>
                    </a:solidFill>
                  </a:tcPr>
                </a:tc>
                <a:extLst>
                  <a:ext uri="{0D108BD9-81ED-4DB2-BD59-A6C34878D82A}">
                    <a16:rowId xmlns:a16="http://schemas.microsoft.com/office/drawing/2014/main" val="10000"/>
                  </a:ext>
                </a:extLst>
              </a:tr>
              <a:tr h="594360">
                <a:tc>
                  <a:txBody>
                    <a:bodyPr/>
                    <a:lstStyle/>
                    <a:p>
                      <a:pPr marL="0" indent="0">
                        <a:buNone/>
                      </a:pPr>
                      <a:r>
                        <a:rPr lang="en-US" sz="1000" dirty="0">
                          <a:solidFill>
                            <a:srgbClr val="1C1C1C"/>
                          </a:solidFill>
                          <a:latin typeface="Calibri" pitchFamily="34" charset="0"/>
                          <a:ea typeface="Calibri" pitchFamily="34" charset="-122"/>
                          <a:cs typeface="Calibri" pitchFamily="34" charset="-120"/>
                        </a:rPr>
                        <a:t>Computer Eng.</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CS202</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CS299</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Shervin R. Arashloo</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Özgür S. Oğuz</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staj@cs.bilkent.edu.tr</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extLst>
                  <a:ext uri="{0D108BD9-81ED-4DB2-BD59-A6C34878D82A}">
                    <a16:rowId xmlns:a16="http://schemas.microsoft.com/office/drawing/2014/main" val="10001"/>
                  </a:ext>
                </a:extLst>
              </a:tr>
              <a:tr h="731520">
                <a:tc>
                  <a:txBody>
                    <a:bodyPr/>
                    <a:lstStyle/>
                    <a:p>
                      <a:pPr marL="0" indent="0">
                        <a:buNone/>
                      </a:pPr>
                      <a:r>
                        <a:rPr lang="en-US" sz="1000" dirty="0">
                          <a:solidFill>
                            <a:srgbClr val="1C1C1C"/>
                          </a:solidFill>
                          <a:latin typeface="Calibri" pitchFamily="34" charset="0"/>
                          <a:ea typeface="Calibri" pitchFamily="34" charset="-122"/>
                          <a:cs typeface="Calibri" pitchFamily="34" charset="-120"/>
                        </a:rPr>
                        <a:t>Electrical &amp;</a:t>
                      </a:r>
                      <a:endParaRPr lang="en-US" sz="1000" dirty="0">
                        <a:latin typeface="Calibri" charset="0"/>
                        <a:ea typeface="Calibri" charset="0"/>
                        <a:cs typeface="Calibri" charset="0"/>
                      </a:endParaRPr>
                    </a:p>
                    <a:p>
                      <a:pPr marL="0" indent="0">
                        <a:buNone/>
                      </a:pPr>
                      <a:r>
                        <a:rPr lang="en-US" sz="1000" dirty="0">
                          <a:solidFill>
                            <a:srgbClr val="1C1C1C"/>
                          </a:solidFill>
                          <a:latin typeface="Calibri" pitchFamily="34" charset="0"/>
                          <a:ea typeface="Calibri" pitchFamily="34" charset="-122"/>
                          <a:cs typeface="Calibri" pitchFamily="34" charset="-120"/>
                        </a:rPr>
                        <a:t>Electronics Eng.</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EE102 &amp; EE211</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EEE299</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Aykut Koç</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aykut.koc@bilkent.edu.tr</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Tolga Çukur</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cukur@ee.bilkent.edu.tr</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731520">
                <a:tc>
                  <a:txBody>
                    <a:bodyPr/>
                    <a:lstStyle/>
                    <a:p>
                      <a:pPr marL="0" indent="0">
                        <a:buNone/>
                      </a:pPr>
                      <a:r>
                        <a:rPr lang="en-US" sz="1000" dirty="0">
                          <a:solidFill>
                            <a:srgbClr val="1C1C1C"/>
                          </a:solidFill>
                          <a:latin typeface="Calibri" pitchFamily="34" charset="0"/>
                          <a:ea typeface="Calibri" pitchFamily="34" charset="-122"/>
                          <a:cs typeface="Calibri" pitchFamily="34" charset="-120"/>
                        </a:rPr>
                        <a:t>Industrial Eng.</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IE272</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IE299</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Nil Şahin</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nilsahin@bilkent.edu.tr</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Özlem Çavuş</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hlinkClick r:id="rId3"/>
                        </a:rPr>
                        <a:t>ozlem.cavus@bilkent.edu.tr</a:t>
                      </a:r>
                      <a:endParaRPr lang="en-US" sz="1000" dirty="0">
                        <a:solidFill>
                          <a:srgbClr val="1C1C1C"/>
                        </a:solidFill>
                        <a:latin typeface="Calibri" pitchFamily="34" charset="0"/>
                        <a:ea typeface="Calibri" pitchFamily="34" charset="-122"/>
                        <a:cs typeface="Calibri" pitchFamily="34" charset="-120"/>
                      </a:endParaRPr>
                    </a:p>
                    <a:p>
                      <a:pPr marL="0" indent="0" algn="ctr">
                        <a:buNone/>
                      </a:pPr>
                      <a:r>
                        <a:rPr lang="en-US" sz="1000" dirty="0">
                          <a:solidFill>
                            <a:srgbClr val="1C1C1C"/>
                          </a:solidFill>
                          <a:latin typeface="Calibri" pitchFamily="34" charset="0"/>
                          <a:ea typeface="Calibri" pitchFamily="34" charset="-122"/>
                          <a:cs typeface="Calibri" pitchFamily="34" charset="-120"/>
                        </a:rPr>
                        <a:t>Selin Kocaman</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E8F0FE"/>
                    </a:solidFill>
                  </a:tcPr>
                </a:tc>
                <a:extLst>
                  <a:ext uri="{0D108BD9-81ED-4DB2-BD59-A6C34878D82A}">
                    <a16:rowId xmlns:a16="http://schemas.microsoft.com/office/drawing/2014/main" val="10003"/>
                  </a:ext>
                </a:extLst>
              </a:tr>
              <a:tr h="594360">
                <a:tc>
                  <a:txBody>
                    <a:bodyPr/>
                    <a:lstStyle/>
                    <a:p>
                      <a:pPr marL="0" indent="0">
                        <a:buNone/>
                      </a:pPr>
                      <a:r>
                        <a:rPr lang="en-US" sz="1000" dirty="0">
                          <a:solidFill>
                            <a:srgbClr val="1C1C1C"/>
                          </a:solidFill>
                          <a:latin typeface="Calibri" pitchFamily="34" charset="0"/>
                          <a:ea typeface="Calibri" pitchFamily="34" charset="-122"/>
                          <a:cs typeface="Calibri" pitchFamily="34" charset="-120"/>
                        </a:rPr>
                        <a:t>Mechanical Eng.</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ME211 &amp; ME231</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ME212 &amp; ME342</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ME371 &amp; ME381</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C1C1C"/>
                          </a:solidFill>
                          <a:latin typeface="Calibri" pitchFamily="34" charset="0"/>
                          <a:ea typeface="Calibri" pitchFamily="34" charset="-122"/>
                          <a:cs typeface="Calibri" pitchFamily="34" charset="-120"/>
                        </a:rPr>
                        <a:t>Kaan Bitirim</a:t>
                      </a:r>
                      <a:endParaRPr lang="en-US" sz="1000" dirty="0">
                        <a:latin typeface="Calibri" charset="0"/>
                        <a:ea typeface="Calibri" charset="0"/>
                        <a:cs typeface="Calibri" charset="0"/>
                      </a:endParaRPr>
                    </a:p>
                    <a:p>
                      <a:pPr marL="0" indent="0" algn="ctr">
                        <a:buNone/>
                      </a:pPr>
                      <a:r>
                        <a:rPr lang="en-US" sz="1000" dirty="0">
                          <a:solidFill>
                            <a:srgbClr val="1C1C1C"/>
                          </a:solidFill>
                          <a:latin typeface="Calibri" pitchFamily="34" charset="0"/>
                          <a:ea typeface="Calibri" pitchFamily="34" charset="-122"/>
                          <a:cs typeface="Calibri" pitchFamily="34" charset="-120"/>
                        </a:rPr>
                        <a:t>kaan.bitirim@bilkent.edu.tr</a:t>
                      </a:r>
                      <a:endParaRPr lang="en-US" sz="1000" dirty="0">
                        <a:latin typeface="Calibri" charset="0"/>
                        <a:ea typeface="Calibri" charset="0"/>
                        <a:cs typeface="Calibri" charset="0"/>
                      </a:endParaRPr>
                    </a:p>
                  </a:txBody>
                  <a:tcPr anchor="ctr">
                    <a:lnL w="6350" cap="flat" cmpd="sng" algn="ctr">
                      <a:solidFill>
                        <a:srgbClr val="CCCCCC"/>
                      </a:solidFill>
                      <a:prstDash val="solid"/>
                      <a:round/>
                      <a:headEnd type="none" w="med" len="med"/>
                      <a:tailEnd type="none" w="med" len="med"/>
                    </a:lnL>
                    <a:lnR w="6350" cap="flat" cmpd="sng" algn="ctr">
                      <a:solidFill>
                        <a:srgbClr val="CCCCCC"/>
                      </a:solidFill>
                      <a:prstDash val="solid"/>
                      <a:round/>
                      <a:headEnd type="none" w="med" len="med"/>
                      <a:tailEnd type="none" w="med" len="med"/>
                    </a:lnR>
                    <a:lnT w="6350" cap="flat" cmpd="sng" algn="ctr">
                      <a:solidFill>
                        <a:srgbClr val="CCCCCC"/>
                      </a:solidFill>
                      <a:prstDash val="solid"/>
                      <a:round/>
                      <a:headEnd type="none" w="med" len="med"/>
                      <a:tailEnd type="none" w="med" len="med"/>
                    </a:lnT>
                    <a:lnB w="6350"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4" name="Shape 2"/>
          <p:cNvSpPr/>
          <p:nvPr/>
        </p:nvSpPr>
        <p:spPr>
          <a:xfrm>
            <a:off x="0" y="4754880"/>
            <a:ext cx="9144000" cy="388620"/>
          </a:xfrm>
          <a:prstGeom prst="rect">
            <a:avLst/>
          </a:prstGeom>
          <a:solidFill>
            <a:srgbClr val="003366"/>
          </a:solidFill>
          <a:ln/>
        </p:spPr>
        <p:txBody>
          <a:bodyPr/>
          <a:lstStyle/>
          <a:p>
            <a:endParaRPr lang="en-GB"/>
          </a:p>
        </p:txBody>
      </p:sp>
      <p:sp>
        <p:nvSpPr>
          <p:cNvPr id="6" name="Text 3"/>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7" name="Text 4"/>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Summer Training Arrangement</a:t>
            </a:r>
            <a:endParaRPr lang="en-US" sz="3200" dirty="0"/>
          </a:p>
        </p:txBody>
      </p:sp>
      <p:sp>
        <p:nvSpPr>
          <p:cNvPr id="4" name="Text 2"/>
          <p:cNvSpPr/>
          <p:nvPr/>
        </p:nvSpPr>
        <p:spPr>
          <a:xfrm>
            <a:off x="457200" y="109728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Each student is responsible for </a:t>
            </a:r>
            <a:r>
              <a:rPr lang="en-US" sz="1300" b="1" dirty="0">
                <a:solidFill>
                  <a:srgbClr val="1C1C1C"/>
                </a:solidFill>
                <a:latin typeface="Calibri" pitchFamily="34" charset="0"/>
                <a:ea typeface="Calibri" pitchFamily="34" charset="-122"/>
                <a:cs typeface="Calibri" pitchFamily="34" charset="-120"/>
              </a:rPr>
              <a:t>arranging with a company</a:t>
            </a:r>
            <a:r>
              <a:rPr lang="en-US" sz="1300" dirty="0">
                <a:solidFill>
                  <a:srgbClr val="1C1C1C"/>
                </a:solidFill>
                <a:latin typeface="Calibri" pitchFamily="34" charset="0"/>
                <a:ea typeface="Calibri" pitchFamily="34" charset="-122"/>
                <a:cs typeface="Calibri" pitchFamily="34" charset="-120"/>
              </a:rPr>
              <a:t> to do Summer Training </a:t>
            </a:r>
            <a:r>
              <a:rPr lang="en-US" sz="1300" b="1" dirty="0">
                <a:solidFill>
                  <a:srgbClr val="1C1C1C"/>
                </a:solidFill>
                <a:latin typeface="Calibri" pitchFamily="34" charset="0"/>
                <a:ea typeface="Calibri" pitchFamily="34" charset="-122"/>
                <a:cs typeface="Calibri" pitchFamily="34" charset="-120"/>
              </a:rPr>
              <a:t>on her/his own</a:t>
            </a:r>
            <a:r>
              <a:rPr lang="en-US" sz="1300" dirty="0">
                <a:solidFill>
                  <a:srgbClr val="1C1C1C"/>
                </a:solidFill>
                <a:latin typeface="Calibri" pitchFamily="34" charset="0"/>
                <a:ea typeface="Calibri" pitchFamily="34" charset="-122"/>
                <a:cs typeface="Calibri" pitchFamily="34" charset="-120"/>
              </a:rPr>
              <a:t>.</a:t>
            </a:r>
            <a:endParaRPr lang="en-US" sz="1300" dirty="0"/>
          </a:p>
        </p:txBody>
      </p:sp>
      <p:sp>
        <p:nvSpPr>
          <p:cNvPr id="5" name="Text 3"/>
          <p:cNvSpPr/>
          <p:nvPr/>
        </p:nvSpPr>
        <p:spPr>
          <a:xfrm>
            <a:off x="457200" y="1600200"/>
            <a:ext cx="8229600" cy="41148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A list of approved companies, together with information like name, address, telephone number, etc., are available in STS.</a:t>
            </a:r>
            <a:endParaRPr lang="en-US" sz="1300" dirty="0"/>
          </a:p>
        </p:txBody>
      </p:sp>
      <p:sp>
        <p:nvSpPr>
          <p:cNvPr id="6" name="Text 4"/>
          <p:cNvSpPr/>
          <p:nvPr/>
        </p:nvSpPr>
        <p:spPr>
          <a:xfrm>
            <a:off x="457200" y="205740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If the company is not listed or listed but not approved on STS, the student should provide the required information for the company, then an approval process will follow.</a:t>
            </a:r>
            <a:endParaRPr lang="en-US" sz="1300" dirty="0"/>
          </a:p>
        </p:txBody>
      </p:sp>
      <p:sp>
        <p:nvSpPr>
          <p:cNvPr id="7" name="Text 5"/>
          <p:cNvSpPr/>
          <p:nvPr/>
        </p:nvSpPr>
        <p:spPr>
          <a:xfrm>
            <a:off x="457200" y="256032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Only the summer training coordinators can approve the companies on STS by checking the acceptance letter as well as the status of the company.</a:t>
            </a:r>
            <a:endParaRPr lang="en-US" sz="1300" dirty="0"/>
          </a:p>
        </p:txBody>
      </p:sp>
      <p:sp>
        <p:nvSpPr>
          <p:cNvPr id="8" name="Text 6"/>
          <p:cNvSpPr/>
          <p:nvPr/>
        </p:nvSpPr>
        <p:spPr>
          <a:xfrm>
            <a:off x="457200" y="3063240"/>
            <a:ext cx="8229600" cy="64008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After deciding on and arranging with a company to do summer training, a student needs to get an acceptance letter from the company which must include the start date and end date of the summer training and with official letterhead, signed and stamped by a legally authorized executive of the company.</a:t>
            </a:r>
            <a:endParaRPr lang="en-US" sz="1300" dirty="0"/>
          </a:p>
        </p:txBody>
      </p:sp>
      <p:sp>
        <p:nvSpPr>
          <p:cNvPr id="9" name="Shape 7"/>
          <p:cNvSpPr/>
          <p:nvPr/>
        </p:nvSpPr>
        <p:spPr>
          <a:xfrm>
            <a:off x="457200" y="3840480"/>
            <a:ext cx="8229600" cy="457200"/>
          </a:xfrm>
          <a:prstGeom prst="rect">
            <a:avLst/>
          </a:prstGeom>
          <a:solidFill>
            <a:srgbClr val="FFF0F0"/>
          </a:solidFill>
          <a:ln w="19050">
            <a:solidFill>
              <a:srgbClr val="CC0000"/>
            </a:solidFill>
            <a:prstDash val="solid"/>
          </a:ln>
        </p:spPr>
        <p:txBody>
          <a:bodyPr/>
          <a:lstStyle/>
          <a:p>
            <a:endParaRPr lang="en-GB"/>
          </a:p>
        </p:txBody>
      </p:sp>
      <p:sp>
        <p:nvSpPr>
          <p:cNvPr id="10" name="Text 8"/>
          <p:cNvSpPr/>
          <p:nvPr/>
        </p:nvSpPr>
        <p:spPr>
          <a:xfrm>
            <a:off x="640080" y="3840480"/>
            <a:ext cx="7863840" cy="457200"/>
          </a:xfrm>
          <a:prstGeom prst="rect">
            <a:avLst/>
          </a:prstGeom>
          <a:noFill/>
          <a:ln/>
        </p:spPr>
        <p:txBody>
          <a:bodyPr wrap="square" rtlCol="0" anchor="ctr"/>
          <a:lstStyle/>
          <a:p>
            <a:pPr marL="0" indent="0">
              <a:buNone/>
            </a:pPr>
            <a:r>
              <a:rPr lang="en-US" sz="1200" b="1" dirty="0">
                <a:solidFill>
                  <a:srgbClr val="CC0000"/>
                </a:solidFill>
                <a:latin typeface="Calibri" pitchFamily="34" charset="0"/>
                <a:ea typeface="Calibri" pitchFamily="34" charset="-122"/>
                <a:cs typeface="Calibri" pitchFamily="34" charset="-120"/>
              </a:rPr>
              <a:t>CAUTION: </a:t>
            </a:r>
            <a:r>
              <a:rPr lang="en-US" sz="1200" dirty="0">
                <a:solidFill>
                  <a:srgbClr val="CC0000"/>
                </a:solidFill>
                <a:latin typeface="Calibri" pitchFamily="34" charset="0"/>
                <a:ea typeface="Calibri" pitchFamily="34" charset="-122"/>
                <a:cs typeface="Calibri" pitchFamily="34" charset="-120"/>
              </a:rPr>
              <a:t>If the company is also operational on Saturday, this should be indicated explicitly in the acceptance letter!!!</a:t>
            </a:r>
            <a:endParaRPr lang="en-US" sz="1200" dirty="0"/>
          </a:p>
        </p:txBody>
      </p:sp>
      <p:sp>
        <p:nvSpPr>
          <p:cNvPr id="11" name="Shape 9"/>
          <p:cNvSpPr/>
          <p:nvPr/>
        </p:nvSpPr>
        <p:spPr>
          <a:xfrm>
            <a:off x="0" y="4754880"/>
            <a:ext cx="9144000" cy="388620"/>
          </a:xfrm>
          <a:prstGeom prst="rect">
            <a:avLst/>
          </a:prstGeom>
          <a:solidFill>
            <a:srgbClr val="003366"/>
          </a:solidFill>
          <a:ln/>
        </p:spPr>
        <p:txBody>
          <a:bodyPr/>
          <a:lstStyle/>
          <a:p>
            <a:endParaRPr lang="en-GB"/>
          </a:p>
        </p:txBody>
      </p:sp>
      <p:sp>
        <p:nvSpPr>
          <p:cNvPr id="12" name="Text 10"/>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3" name="Text 11"/>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Process</a:t>
            </a:r>
            <a:endParaRPr lang="en-US" sz="3200" dirty="0"/>
          </a:p>
        </p:txBody>
      </p:sp>
      <p:sp>
        <p:nvSpPr>
          <p:cNvPr id="4" name="Text 2"/>
          <p:cNvSpPr/>
          <p:nvPr/>
        </p:nvSpPr>
        <p:spPr>
          <a:xfrm>
            <a:off x="457200" y="109728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The student with a signed acceptance letter from a company (that is listed on STS), will first fill out a mandatory Summer Training Application Form on STS.</a:t>
            </a:r>
            <a:endParaRPr lang="en-US" sz="1300" dirty="0"/>
          </a:p>
        </p:txBody>
      </p:sp>
      <p:sp>
        <p:nvSpPr>
          <p:cNvPr id="5" name="Text 3"/>
          <p:cNvSpPr/>
          <p:nvPr/>
        </p:nvSpPr>
        <p:spPr>
          <a:xfrm>
            <a:off x="457200" y="164592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The Summer Training application needs to be completed at least two weeks before the starting date of the Summer training, i.e., </a:t>
            </a:r>
            <a:r>
              <a:rPr lang="en-US" sz="1300" b="1" dirty="0">
                <a:solidFill>
                  <a:srgbClr val="CC0000"/>
                </a:solidFill>
                <a:latin typeface="Calibri" pitchFamily="34" charset="0"/>
                <a:ea typeface="Calibri" pitchFamily="34" charset="-122"/>
                <a:cs typeface="Calibri" pitchFamily="34" charset="-120"/>
              </a:rPr>
              <a:t>two-week rule!!!</a:t>
            </a:r>
            <a:endParaRPr lang="en-US" sz="1300" dirty="0"/>
          </a:p>
        </p:txBody>
      </p:sp>
      <p:sp>
        <p:nvSpPr>
          <p:cNvPr id="6" name="Text 4"/>
          <p:cNvSpPr/>
          <p:nvPr/>
        </p:nvSpPr>
        <p:spPr>
          <a:xfrm>
            <a:off x="457200" y="2194560"/>
            <a:ext cx="8229600" cy="36576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Once the application is approved, the insurance process will be initiated, and Summer Training documents for the student will be prepared.</a:t>
            </a:r>
            <a:endParaRPr lang="en-US" sz="1300" dirty="0"/>
          </a:p>
        </p:txBody>
      </p:sp>
      <p:sp>
        <p:nvSpPr>
          <p:cNvPr id="7" name="Shape 5"/>
          <p:cNvSpPr/>
          <p:nvPr/>
        </p:nvSpPr>
        <p:spPr>
          <a:xfrm>
            <a:off x="457200" y="2651760"/>
            <a:ext cx="8229600" cy="457200"/>
          </a:xfrm>
          <a:prstGeom prst="rect">
            <a:avLst/>
          </a:prstGeom>
          <a:solidFill>
            <a:srgbClr val="FFF0F0"/>
          </a:solidFill>
          <a:ln w="19050">
            <a:solidFill>
              <a:srgbClr val="CC0000"/>
            </a:solidFill>
            <a:prstDash val="solid"/>
          </a:ln>
        </p:spPr>
        <p:txBody>
          <a:bodyPr/>
          <a:lstStyle/>
          <a:p>
            <a:endParaRPr lang="en-GB"/>
          </a:p>
        </p:txBody>
      </p:sp>
      <p:sp>
        <p:nvSpPr>
          <p:cNvPr id="8" name="Text 6"/>
          <p:cNvSpPr/>
          <p:nvPr/>
        </p:nvSpPr>
        <p:spPr>
          <a:xfrm>
            <a:off x="640080" y="2651760"/>
            <a:ext cx="7863840" cy="457200"/>
          </a:xfrm>
          <a:prstGeom prst="rect">
            <a:avLst/>
          </a:prstGeom>
          <a:noFill/>
          <a:ln/>
        </p:spPr>
        <p:txBody>
          <a:bodyPr wrap="square" rtlCol="0" anchor="ctr"/>
          <a:lstStyle/>
          <a:p>
            <a:pPr marL="0" indent="0">
              <a:buNone/>
            </a:pPr>
            <a:r>
              <a:rPr lang="en-US" sz="1200" b="1" dirty="0">
                <a:solidFill>
                  <a:srgbClr val="CC0000"/>
                </a:solidFill>
                <a:latin typeface="Calibri" pitchFamily="34" charset="0"/>
                <a:ea typeface="Calibri" pitchFamily="34" charset="-122"/>
                <a:cs typeface="Calibri" pitchFamily="34" charset="-120"/>
              </a:rPr>
              <a:t>CAUTION: </a:t>
            </a:r>
            <a:r>
              <a:rPr lang="en-US" sz="1200" dirty="0">
                <a:solidFill>
                  <a:srgbClr val="CC0000"/>
                </a:solidFill>
                <a:latin typeface="Calibri" pitchFamily="34" charset="0"/>
                <a:ea typeface="Calibri" pitchFamily="34" charset="-122"/>
                <a:cs typeface="Calibri" pitchFamily="34" charset="-120"/>
              </a:rPr>
              <a:t>If the insurance of the student will be covered by the company, this issue MUST be explicitly indicated in the acceptance letter.</a:t>
            </a:r>
            <a:endParaRPr lang="en-US" sz="1200" dirty="0"/>
          </a:p>
        </p:txBody>
      </p:sp>
      <p:sp>
        <p:nvSpPr>
          <p:cNvPr id="9" name="Shape 7"/>
          <p:cNvSpPr/>
          <p:nvPr/>
        </p:nvSpPr>
        <p:spPr>
          <a:xfrm>
            <a:off x="1371600" y="3246120"/>
            <a:ext cx="6400800" cy="365760"/>
          </a:xfrm>
          <a:prstGeom prst="rect">
            <a:avLst/>
          </a:prstGeom>
          <a:solidFill>
            <a:srgbClr val="FFF0F0"/>
          </a:solidFill>
          <a:ln w="19050">
            <a:solidFill>
              <a:srgbClr val="CC0000"/>
            </a:solidFill>
            <a:prstDash val="solid"/>
          </a:ln>
        </p:spPr>
        <p:txBody>
          <a:bodyPr/>
          <a:lstStyle/>
          <a:p>
            <a:endParaRPr lang="en-GB"/>
          </a:p>
        </p:txBody>
      </p:sp>
      <p:sp>
        <p:nvSpPr>
          <p:cNvPr id="10" name="Text 8"/>
          <p:cNvSpPr/>
          <p:nvPr/>
        </p:nvSpPr>
        <p:spPr>
          <a:xfrm>
            <a:off x="1371600" y="3246120"/>
            <a:ext cx="6400800" cy="365760"/>
          </a:xfrm>
          <a:prstGeom prst="rect">
            <a:avLst/>
          </a:prstGeom>
          <a:noFill/>
          <a:ln/>
        </p:spPr>
        <p:txBody>
          <a:bodyPr wrap="square" rtlCol="0" anchor="ctr"/>
          <a:lstStyle/>
          <a:p>
            <a:pPr marL="0" indent="0" algn="ctr">
              <a:buNone/>
            </a:pPr>
            <a:r>
              <a:rPr lang="en-US" sz="1200" b="1" dirty="0">
                <a:solidFill>
                  <a:srgbClr val="CC0000"/>
                </a:solidFill>
                <a:latin typeface="Calibri" pitchFamily="34" charset="0"/>
                <a:ea typeface="Calibri" pitchFamily="34" charset="-122"/>
                <a:cs typeface="Calibri" pitchFamily="34" charset="-120"/>
              </a:rPr>
              <a:t>Without Social Security, a student CANNOT conduct summer training!!!</a:t>
            </a:r>
            <a:endParaRPr lang="en-US" sz="1200" dirty="0"/>
          </a:p>
        </p:txBody>
      </p:sp>
      <p:sp>
        <p:nvSpPr>
          <p:cNvPr id="11" name="Text 9"/>
          <p:cNvSpPr/>
          <p:nvPr/>
        </p:nvSpPr>
        <p:spPr>
          <a:xfrm>
            <a:off x="457200" y="3749040"/>
            <a:ext cx="8229600" cy="45720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Students can track the insurance process through E-Devlet system by searching "Sosyal Güvenlik Kurumu/4A İşe Giriş Çıkış Bildirgesi" and generate and download the relevant document required by the Employers.</a:t>
            </a:r>
            <a:endParaRPr lang="en-US" sz="1200" dirty="0"/>
          </a:p>
        </p:txBody>
      </p:sp>
      <p:sp>
        <p:nvSpPr>
          <p:cNvPr id="12" name="Text 10"/>
          <p:cNvSpPr/>
          <p:nvPr/>
        </p:nvSpPr>
        <p:spPr>
          <a:xfrm>
            <a:off x="457200" y="4251960"/>
            <a:ext cx="8229600" cy="365760"/>
          </a:xfrm>
          <a:prstGeom prst="rect">
            <a:avLst/>
          </a:prstGeom>
          <a:noFill/>
          <a:ln/>
        </p:spPr>
        <p:txBody>
          <a:bodyPr wrap="square" rtlCol="0" anchor="ctr"/>
          <a:lstStyle/>
          <a:p>
            <a:pPr marL="0" indent="0">
              <a:buNone/>
            </a:pPr>
            <a:r>
              <a:rPr lang="en-US" sz="1200" b="1" dirty="0">
                <a:solidFill>
                  <a:srgbClr val="1C1C1C"/>
                </a:solidFill>
                <a:latin typeface="Calibri" pitchFamily="34" charset="0"/>
                <a:ea typeface="Calibri" pitchFamily="34" charset="-122"/>
                <a:cs typeface="Calibri" pitchFamily="34" charset="-120"/>
              </a:rPr>
              <a:t>Once the mentor for your Summer Training is assigned, fill out the required information of your mentor on STS!!!</a:t>
            </a:r>
            <a:endParaRPr lang="en-US" sz="1200" dirty="0"/>
          </a:p>
        </p:txBody>
      </p:sp>
      <p:sp>
        <p:nvSpPr>
          <p:cNvPr id="13" name="Shape 11"/>
          <p:cNvSpPr/>
          <p:nvPr/>
        </p:nvSpPr>
        <p:spPr>
          <a:xfrm>
            <a:off x="0" y="4754880"/>
            <a:ext cx="9144000" cy="388620"/>
          </a:xfrm>
          <a:prstGeom prst="rect">
            <a:avLst/>
          </a:prstGeom>
          <a:solidFill>
            <a:srgbClr val="003366"/>
          </a:solidFill>
          <a:ln/>
        </p:spPr>
        <p:txBody>
          <a:bodyPr/>
          <a:lstStyle/>
          <a:p>
            <a:endParaRPr lang="en-GB"/>
          </a:p>
        </p:txBody>
      </p:sp>
      <p:sp>
        <p:nvSpPr>
          <p:cNvPr id="14" name="Text 12"/>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5" name="Text 13"/>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Important Dates</a:t>
            </a:r>
            <a:endParaRPr lang="en-US" sz="3200" dirty="0"/>
          </a:p>
        </p:txBody>
      </p:sp>
      <p:sp>
        <p:nvSpPr>
          <p:cNvPr id="4" name="Text 2"/>
          <p:cNvSpPr/>
          <p:nvPr/>
        </p:nvSpPr>
        <p:spPr>
          <a:xfrm>
            <a:off x="457200" y="1097280"/>
            <a:ext cx="8229600" cy="41148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A student can start her/his Summer Training after the Spring semester has ended. The earliest date for </a:t>
            </a:r>
            <a:r>
              <a:rPr lang="en-US" sz="1300" dirty="0">
                <a:solidFill>
                  <a:srgbClr val="1C1C1C"/>
                </a:solidFill>
                <a:highlight>
                  <a:srgbClr val="FFFF00"/>
                </a:highlight>
                <a:latin typeface="Calibri" pitchFamily="34" charset="0"/>
                <a:ea typeface="Calibri" pitchFamily="34" charset="-122"/>
                <a:cs typeface="Calibri" pitchFamily="34" charset="-120"/>
              </a:rPr>
              <a:t>2026 is </a:t>
            </a:r>
          </a:p>
          <a:p>
            <a:pPr marL="0" indent="0">
              <a:buNone/>
            </a:pPr>
            <a:r>
              <a:rPr lang="en-US" sz="1300" b="1" dirty="0">
                <a:solidFill>
                  <a:srgbClr val="CC0000"/>
                </a:solidFill>
                <a:highlight>
                  <a:srgbClr val="FFFF00"/>
                </a:highlight>
                <a:latin typeface="Calibri" pitchFamily="34" charset="0"/>
                <a:ea typeface="Calibri" pitchFamily="34" charset="-122"/>
                <a:cs typeface="Calibri" pitchFamily="34" charset="-120"/>
              </a:rPr>
              <a:t>08-June-2026</a:t>
            </a:r>
            <a:r>
              <a:rPr lang="en-US" sz="1300" dirty="0">
                <a:solidFill>
                  <a:srgbClr val="1C1C1C"/>
                </a:solidFill>
                <a:latin typeface="Calibri" pitchFamily="34" charset="0"/>
                <a:ea typeface="Calibri" pitchFamily="34" charset="-122"/>
                <a:cs typeface="Calibri" pitchFamily="34" charset="-120"/>
              </a:rPr>
              <a:t>.</a:t>
            </a:r>
            <a:endParaRPr lang="en-US" sz="1300" dirty="0"/>
          </a:p>
        </p:txBody>
      </p:sp>
      <p:sp>
        <p:nvSpPr>
          <p:cNvPr id="5" name="Text 3"/>
          <p:cNvSpPr/>
          <p:nvPr/>
        </p:nvSpPr>
        <p:spPr>
          <a:xfrm>
            <a:off x="457200" y="1554480"/>
            <a:ext cx="8229600" cy="32004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A student must complete the Summer Training before the Fall semester begins.</a:t>
            </a:r>
            <a:endParaRPr lang="en-US" sz="1300" dirty="0"/>
          </a:p>
        </p:txBody>
      </p:sp>
      <p:sp>
        <p:nvSpPr>
          <p:cNvPr id="6" name="Shape 4"/>
          <p:cNvSpPr/>
          <p:nvPr/>
        </p:nvSpPr>
        <p:spPr>
          <a:xfrm>
            <a:off x="914400" y="1965960"/>
            <a:ext cx="7315200" cy="731520"/>
          </a:xfrm>
          <a:prstGeom prst="rect">
            <a:avLst/>
          </a:prstGeom>
          <a:solidFill>
            <a:srgbClr val="E8F0FE"/>
          </a:solidFill>
          <a:ln/>
        </p:spPr>
        <p:txBody>
          <a:bodyPr/>
          <a:lstStyle/>
          <a:p>
            <a:endParaRPr lang="en-GB"/>
          </a:p>
        </p:txBody>
      </p:sp>
      <p:sp>
        <p:nvSpPr>
          <p:cNvPr id="7" name="Text 5"/>
          <p:cNvSpPr/>
          <p:nvPr/>
        </p:nvSpPr>
        <p:spPr>
          <a:xfrm>
            <a:off x="1097280" y="1965960"/>
            <a:ext cx="6949440" cy="731520"/>
          </a:xfrm>
          <a:prstGeom prst="rect">
            <a:avLst/>
          </a:prstGeom>
          <a:noFill/>
          <a:ln/>
        </p:spPr>
        <p:txBody>
          <a:bodyPr wrap="square" rtlCol="0" anchor="ctr"/>
          <a:lstStyle/>
          <a:p>
            <a:pPr marL="0" indent="0">
              <a:buNone/>
            </a:pPr>
            <a:r>
              <a:rPr lang="en-US" sz="1300" b="1" dirty="0">
                <a:solidFill>
                  <a:srgbClr val="1C1C1C"/>
                </a:solidFill>
                <a:latin typeface="Calibri" pitchFamily="34" charset="0"/>
                <a:ea typeface="Calibri" pitchFamily="34" charset="-122"/>
                <a:cs typeface="Calibri" pitchFamily="34" charset="-120"/>
              </a:rPr>
              <a:t>Deadline to start the application process: </a:t>
            </a:r>
            <a:r>
              <a:rPr lang="en-US" sz="1300" b="1" dirty="0">
                <a:solidFill>
                  <a:srgbClr val="CC0000"/>
                </a:solidFill>
                <a:highlight>
                  <a:srgbClr val="FFFF00"/>
                </a:highlight>
                <a:latin typeface="Calibri" pitchFamily="34" charset="0"/>
                <a:ea typeface="Calibri" pitchFamily="34" charset="-122"/>
                <a:cs typeface="Calibri" pitchFamily="34" charset="-120"/>
              </a:rPr>
              <a:t>13-August-2026</a:t>
            </a:r>
            <a:endParaRPr lang="en-US" sz="1300" dirty="0">
              <a:highlight>
                <a:srgbClr val="FFFF00"/>
              </a:highlight>
            </a:endParaRPr>
          </a:p>
          <a:p>
            <a:pPr marL="0" indent="0">
              <a:buNone/>
            </a:pPr>
            <a:r>
              <a:rPr lang="en-US" sz="1300" b="1" dirty="0">
                <a:solidFill>
                  <a:srgbClr val="1C1C1C"/>
                </a:solidFill>
                <a:latin typeface="Calibri" pitchFamily="34" charset="0"/>
                <a:ea typeface="Calibri" pitchFamily="34" charset="-122"/>
                <a:cs typeface="Calibri" pitchFamily="34" charset="-120"/>
              </a:rPr>
              <a:t>Deadline for the beginning of the Summer Training: </a:t>
            </a:r>
            <a:r>
              <a:rPr lang="en-US" sz="1300" b="1" dirty="0">
                <a:solidFill>
                  <a:srgbClr val="CC0000"/>
                </a:solidFill>
                <a:highlight>
                  <a:srgbClr val="FFFF00"/>
                </a:highlight>
                <a:latin typeface="Calibri" pitchFamily="34" charset="0"/>
                <a:ea typeface="Calibri" pitchFamily="34" charset="-122"/>
                <a:cs typeface="Calibri" pitchFamily="34" charset="-120"/>
              </a:rPr>
              <a:t>19-August-2026</a:t>
            </a:r>
            <a:endParaRPr lang="en-US" sz="1300" dirty="0">
              <a:highlight>
                <a:srgbClr val="FFFF00"/>
              </a:highlight>
            </a:endParaRPr>
          </a:p>
        </p:txBody>
      </p:sp>
      <p:sp>
        <p:nvSpPr>
          <p:cNvPr id="8" name="Shape 6"/>
          <p:cNvSpPr/>
          <p:nvPr/>
        </p:nvSpPr>
        <p:spPr>
          <a:xfrm>
            <a:off x="1371600" y="2788920"/>
            <a:ext cx="6400800" cy="365760"/>
          </a:xfrm>
          <a:prstGeom prst="rect">
            <a:avLst/>
          </a:prstGeom>
          <a:solidFill>
            <a:srgbClr val="FFF0F0"/>
          </a:solidFill>
          <a:ln w="19050">
            <a:solidFill>
              <a:srgbClr val="CC0000"/>
            </a:solidFill>
            <a:prstDash val="solid"/>
          </a:ln>
        </p:spPr>
        <p:txBody>
          <a:bodyPr/>
          <a:lstStyle/>
          <a:p>
            <a:endParaRPr lang="en-GB"/>
          </a:p>
        </p:txBody>
      </p:sp>
      <p:sp>
        <p:nvSpPr>
          <p:cNvPr id="9" name="Text 7"/>
          <p:cNvSpPr/>
          <p:nvPr/>
        </p:nvSpPr>
        <p:spPr>
          <a:xfrm>
            <a:off x="1371600" y="2788920"/>
            <a:ext cx="6400800" cy="365760"/>
          </a:xfrm>
          <a:prstGeom prst="rect">
            <a:avLst/>
          </a:prstGeom>
          <a:noFill/>
          <a:ln/>
        </p:spPr>
        <p:txBody>
          <a:bodyPr wrap="square" rtlCol="0" anchor="ctr"/>
          <a:lstStyle/>
          <a:p>
            <a:pPr marL="0" indent="0" algn="ctr">
              <a:buNone/>
            </a:pPr>
            <a:r>
              <a:rPr lang="en-US" sz="1200" b="1" dirty="0">
                <a:solidFill>
                  <a:srgbClr val="CC0000"/>
                </a:solidFill>
                <a:latin typeface="Calibri" pitchFamily="34" charset="0"/>
                <a:ea typeface="Calibri" pitchFamily="34" charset="-122"/>
                <a:cs typeface="Calibri" pitchFamily="34" charset="-120"/>
              </a:rPr>
              <a:t>Without Social Security, a student CANNOT conduct summer training!!!</a:t>
            </a:r>
            <a:endParaRPr lang="en-US" sz="1200" dirty="0"/>
          </a:p>
        </p:txBody>
      </p:sp>
      <p:sp>
        <p:nvSpPr>
          <p:cNvPr id="10" name="Text 8"/>
          <p:cNvSpPr/>
          <p:nvPr/>
        </p:nvSpPr>
        <p:spPr>
          <a:xfrm>
            <a:off x="457200" y="3246120"/>
            <a:ext cx="8229600" cy="457200"/>
          </a:xfrm>
          <a:prstGeom prst="rect">
            <a:avLst/>
          </a:prstGeom>
          <a:noFill/>
          <a:ln/>
        </p:spPr>
        <p:txBody>
          <a:bodyPr wrap="square" rtlCol="0" anchor="ctr"/>
          <a:lstStyle/>
          <a:p>
            <a:pPr marL="0" indent="0">
              <a:buNone/>
            </a:pPr>
            <a:r>
              <a:rPr lang="en-US" sz="1200" dirty="0">
                <a:solidFill>
                  <a:srgbClr val="1C1C1C"/>
                </a:solidFill>
                <a:latin typeface="Calibri" pitchFamily="34" charset="0"/>
                <a:ea typeface="Calibri" pitchFamily="34" charset="-122"/>
                <a:cs typeface="Calibri" pitchFamily="34" charset="-120"/>
              </a:rPr>
              <a:t>As a general policy, when the training overlaps (even partially) with the Fall or Spring semesters and/or the 20 consecutive days requirement is not met, then the training will not be counted towards xx299 or xx399.</a:t>
            </a:r>
            <a:endParaRPr lang="en-US" sz="1200" dirty="0"/>
          </a:p>
        </p:txBody>
      </p:sp>
      <p:sp>
        <p:nvSpPr>
          <p:cNvPr id="11" name="Shape 9"/>
          <p:cNvSpPr/>
          <p:nvPr/>
        </p:nvSpPr>
        <p:spPr>
          <a:xfrm>
            <a:off x="457200" y="3794760"/>
            <a:ext cx="8229600" cy="365760"/>
          </a:xfrm>
          <a:prstGeom prst="rect">
            <a:avLst/>
          </a:prstGeom>
          <a:solidFill>
            <a:srgbClr val="FFF0F0"/>
          </a:solidFill>
          <a:ln w="19050">
            <a:solidFill>
              <a:srgbClr val="CC0000"/>
            </a:solidFill>
            <a:prstDash val="solid"/>
          </a:ln>
        </p:spPr>
        <p:txBody>
          <a:bodyPr/>
          <a:lstStyle/>
          <a:p>
            <a:endParaRPr lang="en-GB"/>
          </a:p>
        </p:txBody>
      </p:sp>
      <p:sp>
        <p:nvSpPr>
          <p:cNvPr id="12" name="Text 10"/>
          <p:cNvSpPr/>
          <p:nvPr/>
        </p:nvSpPr>
        <p:spPr>
          <a:xfrm>
            <a:off x="640080" y="3794760"/>
            <a:ext cx="7863840" cy="365760"/>
          </a:xfrm>
          <a:prstGeom prst="rect">
            <a:avLst/>
          </a:prstGeom>
          <a:noFill/>
          <a:ln/>
        </p:spPr>
        <p:txBody>
          <a:bodyPr wrap="square" rtlCol="0" anchor="ctr"/>
          <a:lstStyle/>
          <a:p>
            <a:pPr marL="0" indent="0" algn="ctr">
              <a:buNone/>
            </a:pPr>
            <a:r>
              <a:rPr lang="en-US" sz="1100" b="1" dirty="0">
                <a:solidFill>
                  <a:srgbClr val="CC0000"/>
                </a:solidFill>
                <a:latin typeface="Calibri" pitchFamily="34" charset="0"/>
                <a:ea typeface="Calibri" pitchFamily="34" charset="-122"/>
                <a:cs typeface="Calibri" pitchFamily="34" charset="-120"/>
              </a:rPr>
              <a:t>The company name and the training dates processed on STS SHOULD NOT be changed since the insurance process might have already been initiated!!!</a:t>
            </a:r>
            <a:endParaRPr lang="en-US" sz="1100" dirty="0"/>
          </a:p>
        </p:txBody>
      </p:sp>
      <p:sp>
        <p:nvSpPr>
          <p:cNvPr id="13" name="Text 11"/>
          <p:cNvSpPr/>
          <p:nvPr/>
        </p:nvSpPr>
        <p:spPr>
          <a:xfrm>
            <a:off x="457200" y="4206240"/>
            <a:ext cx="8229600" cy="502920"/>
          </a:xfrm>
          <a:prstGeom prst="rect">
            <a:avLst/>
          </a:prstGeom>
          <a:noFill/>
          <a:ln/>
        </p:spPr>
        <p:txBody>
          <a:bodyPr wrap="square" rtlCol="0" anchor="ctr"/>
          <a:lstStyle/>
          <a:p>
            <a:pPr marL="0" indent="0">
              <a:buNone/>
            </a:pPr>
            <a:r>
              <a:rPr lang="en-US" sz="1000" dirty="0">
                <a:solidFill>
                  <a:srgbClr val="1C1C1C"/>
                </a:solidFill>
                <a:latin typeface="Calibri" pitchFamily="34" charset="0"/>
                <a:ea typeface="Calibri" pitchFamily="34" charset="-122"/>
                <a:cs typeface="Calibri" pitchFamily="34" charset="-120"/>
              </a:rPr>
              <a:t>If a student is taking a course in the Spring semester that is a prerequisite for the summer training course, the Prerequisite status of the student will be "Not Satisfied" on STS. Following the announcement of the grades, the status would turn into "Satisfied". Should a student fail the prerequisite course, the student cannot conduct Mandatory Summer Training, but the student can still conduct Volunteer Summer Training.</a:t>
            </a:r>
            <a:endParaRPr lang="en-US" sz="1000" dirty="0"/>
          </a:p>
        </p:txBody>
      </p:sp>
      <p:sp>
        <p:nvSpPr>
          <p:cNvPr id="14" name="Shape 12"/>
          <p:cNvSpPr/>
          <p:nvPr/>
        </p:nvSpPr>
        <p:spPr>
          <a:xfrm>
            <a:off x="0" y="4754880"/>
            <a:ext cx="9144000" cy="388620"/>
          </a:xfrm>
          <a:prstGeom prst="rect">
            <a:avLst/>
          </a:prstGeom>
          <a:solidFill>
            <a:srgbClr val="003366"/>
          </a:solidFill>
          <a:ln/>
        </p:spPr>
        <p:txBody>
          <a:bodyPr/>
          <a:lstStyle/>
          <a:p>
            <a:endParaRPr lang="en-GB"/>
          </a:p>
        </p:txBody>
      </p:sp>
      <p:sp>
        <p:nvSpPr>
          <p:cNvPr id="15" name="Text 13"/>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6" name="Text 14"/>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Important Notes</a:t>
            </a:r>
            <a:endParaRPr lang="en-US" sz="3200" dirty="0"/>
          </a:p>
        </p:txBody>
      </p:sp>
      <p:sp>
        <p:nvSpPr>
          <p:cNvPr id="4" name="Text 2"/>
          <p:cNvSpPr/>
          <p:nvPr/>
        </p:nvSpPr>
        <p:spPr>
          <a:xfrm>
            <a:off x="457200" y="1188720"/>
            <a:ext cx="8229600" cy="365760"/>
          </a:xfrm>
          <a:prstGeom prst="rect">
            <a:avLst/>
          </a:prstGeom>
          <a:noFill/>
          <a:ln/>
        </p:spPr>
        <p:txBody>
          <a:bodyPr wrap="square" rtlCol="0" anchor="ctr"/>
          <a:lstStyle/>
          <a:p>
            <a:pPr marL="0" indent="0">
              <a:buNone/>
            </a:pPr>
            <a:r>
              <a:rPr lang="en-US" sz="1400" b="1" dirty="0">
                <a:solidFill>
                  <a:srgbClr val="1C1C1C"/>
                </a:solidFill>
                <a:latin typeface="Calibri" pitchFamily="34" charset="0"/>
                <a:ea typeface="Calibri" pitchFamily="34" charset="-122"/>
                <a:cs typeface="Calibri" pitchFamily="34" charset="-120"/>
              </a:rPr>
              <a:t>Face-to-face (on-site)</a:t>
            </a:r>
            <a:r>
              <a:rPr lang="en-US" sz="1400" dirty="0">
                <a:solidFill>
                  <a:srgbClr val="1C1C1C"/>
                </a:solidFill>
                <a:latin typeface="Calibri" pitchFamily="34" charset="0"/>
                <a:ea typeface="Calibri" pitchFamily="34" charset="-122"/>
                <a:cs typeface="Calibri" pitchFamily="34" charset="-120"/>
              </a:rPr>
              <a:t> Summer Training with companies is the default training type.</a:t>
            </a:r>
            <a:endParaRPr lang="en-US" sz="1400" dirty="0"/>
          </a:p>
        </p:txBody>
      </p:sp>
      <p:sp>
        <p:nvSpPr>
          <p:cNvPr id="5" name="Text 3"/>
          <p:cNvSpPr/>
          <p:nvPr/>
        </p:nvSpPr>
        <p:spPr>
          <a:xfrm>
            <a:off x="457200" y="1645920"/>
            <a:ext cx="8229600" cy="457200"/>
          </a:xfrm>
          <a:prstGeom prst="rect">
            <a:avLst/>
          </a:prstGeom>
          <a:noFill/>
          <a:ln/>
        </p:spPr>
        <p:txBody>
          <a:bodyPr wrap="square" rtlCol="0" anchor="ctr"/>
          <a:lstStyle/>
          <a:p>
            <a:pPr marL="0" indent="0">
              <a:buNone/>
            </a:pPr>
            <a:r>
              <a:rPr lang="en-US" sz="1300" dirty="0">
                <a:solidFill>
                  <a:srgbClr val="1C1C1C"/>
                </a:solidFill>
                <a:latin typeface="Calibri" pitchFamily="34" charset="0"/>
                <a:ea typeface="Calibri" pitchFamily="34" charset="-122"/>
                <a:cs typeface="Calibri" pitchFamily="34" charset="-120"/>
              </a:rPr>
              <a:t>If face-to-face Summer Training is not possible, the student should contact </a:t>
            </a:r>
            <a:r>
              <a:rPr lang="en-US" sz="1300" b="1" dirty="0">
                <a:solidFill>
                  <a:srgbClr val="1C1C1C"/>
                </a:solidFill>
                <a:latin typeface="Calibri" pitchFamily="34" charset="0"/>
                <a:ea typeface="Calibri" pitchFamily="34" charset="-122"/>
                <a:cs typeface="Calibri" pitchFamily="34" charset="-120"/>
              </a:rPr>
              <a:t>Department Coordinators</a:t>
            </a:r>
            <a:r>
              <a:rPr lang="en-US" sz="1300" dirty="0">
                <a:solidFill>
                  <a:srgbClr val="1C1C1C"/>
                </a:solidFill>
                <a:latin typeface="Calibri" pitchFamily="34" charset="0"/>
                <a:ea typeface="Calibri" pitchFamily="34" charset="-122"/>
                <a:cs typeface="Calibri" pitchFamily="34" charset="-120"/>
              </a:rPr>
              <a:t> and verify the reason.</a:t>
            </a:r>
            <a:endParaRPr lang="en-US" sz="1300" dirty="0"/>
          </a:p>
        </p:txBody>
      </p:sp>
      <p:sp>
        <p:nvSpPr>
          <p:cNvPr id="6" name="Text 4"/>
          <p:cNvSpPr/>
          <p:nvPr/>
        </p:nvSpPr>
        <p:spPr>
          <a:xfrm>
            <a:off x="457200" y="2194560"/>
            <a:ext cx="8229600" cy="320040"/>
          </a:xfrm>
          <a:prstGeom prst="rect">
            <a:avLst/>
          </a:prstGeom>
          <a:noFill/>
          <a:ln/>
        </p:spPr>
        <p:txBody>
          <a:bodyPr wrap="square" rtlCol="0" anchor="ctr"/>
          <a:lstStyle/>
          <a:p>
            <a:pPr marL="0" indent="0">
              <a:buNone/>
            </a:pPr>
            <a:r>
              <a:rPr lang="en-US" sz="1400" b="1" dirty="0">
                <a:solidFill>
                  <a:srgbClr val="1C1C1C"/>
                </a:solidFill>
                <a:latin typeface="Calibri" pitchFamily="34" charset="0"/>
                <a:ea typeface="Calibri" pitchFamily="34" charset="-122"/>
                <a:cs typeface="Calibri" pitchFamily="34" charset="-120"/>
              </a:rPr>
              <a:t>Summer Training abroad is possible:</a:t>
            </a:r>
            <a:endParaRPr lang="en-US" sz="1400" dirty="0"/>
          </a:p>
        </p:txBody>
      </p:sp>
      <p:sp>
        <p:nvSpPr>
          <p:cNvPr id="7" name="Text 5"/>
          <p:cNvSpPr/>
          <p:nvPr/>
        </p:nvSpPr>
        <p:spPr>
          <a:xfrm>
            <a:off x="731520" y="2514600"/>
            <a:ext cx="7772400" cy="640080"/>
          </a:xfrm>
          <a:prstGeom prst="rect">
            <a:avLst/>
          </a:prstGeom>
          <a:noFill/>
          <a:ln/>
        </p:spPr>
        <p:txBody>
          <a:bodyPr wrap="square" rtlCol="0" anchor="ctr"/>
          <a:lstStyle/>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Erasmus+ (app.erasmus.bilkent.edu.tr)</a:t>
            </a:r>
            <a:endParaRPr lang="en-US" sz="1200" dirty="0"/>
          </a:p>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Departmental Agreements (as an example, CS and EEE have agreements with the Fraunhofer Institute Germany)</a:t>
            </a:r>
            <a:endParaRPr lang="en-US" sz="1200" dirty="0"/>
          </a:p>
        </p:txBody>
      </p:sp>
      <p:sp>
        <p:nvSpPr>
          <p:cNvPr id="8" name="Text 6"/>
          <p:cNvSpPr/>
          <p:nvPr/>
        </p:nvSpPr>
        <p:spPr>
          <a:xfrm>
            <a:off x="457200" y="3246120"/>
            <a:ext cx="8229600" cy="320040"/>
          </a:xfrm>
          <a:prstGeom prst="rect">
            <a:avLst/>
          </a:prstGeom>
          <a:noFill/>
          <a:ln/>
        </p:spPr>
        <p:txBody>
          <a:bodyPr wrap="square" rtlCol="0" anchor="ctr"/>
          <a:lstStyle/>
          <a:p>
            <a:pPr marL="0" indent="0">
              <a:buNone/>
            </a:pPr>
            <a:r>
              <a:rPr lang="en-US" sz="1400" b="1" dirty="0">
                <a:solidFill>
                  <a:srgbClr val="1C1C1C"/>
                </a:solidFill>
                <a:latin typeface="Calibri" pitchFamily="34" charset="0"/>
                <a:ea typeface="Calibri" pitchFamily="34" charset="-122"/>
                <a:cs typeface="Calibri" pitchFamily="34" charset="-120"/>
              </a:rPr>
              <a:t>Students will receive information from their Departmental Coordinators:</a:t>
            </a:r>
            <a:endParaRPr lang="en-US" sz="1400" dirty="0"/>
          </a:p>
        </p:txBody>
      </p:sp>
      <p:sp>
        <p:nvSpPr>
          <p:cNvPr id="9" name="Text 7"/>
          <p:cNvSpPr/>
          <p:nvPr/>
        </p:nvSpPr>
        <p:spPr>
          <a:xfrm>
            <a:off x="731520" y="3566160"/>
            <a:ext cx="7772400" cy="914400"/>
          </a:xfrm>
          <a:prstGeom prst="rect">
            <a:avLst/>
          </a:prstGeom>
          <a:noFill/>
          <a:ln/>
        </p:spPr>
        <p:txBody>
          <a:bodyPr wrap="square" rtlCol="0" anchor="ctr"/>
          <a:lstStyle/>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Department-based policies</a:t>
            </a:r>
            <a:endParaRPr lang="en-US" sz="1200" dirty="0"/>
          </a:p>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What to expect from summer training</a:t>
            </a:r>
            <a:endParaRPr lang="en-US" sz="1200" dirty="0"/>
          </a:p>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Summer practice reports</a:t>
            </a:r>
            <a:endParaRPr lang="en-US" sz="1200" dirty="0"/>
          </a:p>
          <a:p>
            <a:pPr marL="342900" indent="-342900">
              <a:buSzPct val="100000"/>
              <a:buChar char="•"/>
            </a:pPr>
            <a:r>
              <a:rPr lang="en-US" sz="1200" dirty="0">
                <a:solidFill>
                  <a:srgbClr val="1C1C1C"/>
                </a:solidFill>
                <a:latin typeface="Calibri" pitchFamily="34" charset="0"/>
                <a:ea typeface="Calibri" pitchFamily="34" charset="-122"/>
                <a:cs typeface="Calibri" pitchFamily="34" charset="-120"/>
              </a:rPr>
              <a:t>Exceptional situations</a:t>
            </a:r>
            <a:endParaRPr lang="en-US" sz="1200" dirty="0"/>
          </a:p>
        </p:txBody>
      </p:sp>
      <p:sp>
        <p:nvSpPr>
          <p:cNvPr id="10" name="Shape 8"/>
          <p:cNvSpPr/>
          <p:nvPr/>
        </p:nvSpPr>
        <p:spPr>
          <a:xfrm>
            <a:off x="0" y="4754880"/>
            <a:ext cx="9144000" cy="388620"/>
          </a:xfrm>
          <a:prstGeom prst="rect">
            <a:avLst/>
          </a:prstGeom>
          <a:solidFill>
            <a:srgbClr val="003366"/>
          </a:solidFill>
          <a:ln/>
        </p:spPr>
        <p:txBody>
          <a:bodyPr/>
          <a:lstStyle/>
          <a:p>
            <a:endParaRPr lang="en-GB"/>
          </a:p>
        </p:txBody>
      </p:sp>
      <p:sp>
        <p:nvSpPr>
          <p:cNvPr id="11" name="Text 9"/>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2" name="Text 10"/>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4F8"/>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5276"/>
          </a:solidFill>
          <a:ln/>
        </p:spPr>
        <p:txBody>
          <a:bodyPr/>
          <a:lstStyle/>
          <a:p>
            <a:endParaRPr lang="en-GB"/>
          </a:p>
        </p:txBody>
      </p:sp>
      <p:sp>
        <p:nvSpPr>
          <p:cNvPr id="3" name="Text 1"/>
          <p:cNvSpPr/>
          <p:nvPr/>
        </p:nvSpPr>
        <p:spPr>
          <a:xfrm>
            <a:off x="457200" y="0"/>
            <a:ext cx="8229600" cy="1005840"/>
          </a:xfrm>
          <a:prstGeom prst="rect">
            <a:avLst/>
          </a:prstGeom>
          <a:noFill/>
          <a:ln/>
        </p:spPr>
        <p:txBody>
          <a:bodyPr wrap="square" rtlCol="0" anchor="ctr"/>
          <a:lstStyle/>
          <a:p>
            <a:pPr marL="0" indent="0">
              <a:buNone/>
            </a:pPr>
            <a:r>
              <a:rPr lang="en-US" sz="3200" b="1" dirty="0">
                <a:solidFill>
                  <a:srgbClr val="FFFFFF"/>
                </a:solidFill>
                <a:latin typeface="Georgia" pitchFamily="34" charset="0"/>
                <a:ea typeface="Georgia" pitchFamily="34" charset="-122"/>
                <a:cs typeface="Georgia" pitchFamily="34" charset="-120"/>
              </a:rPr>
              <a:t>State Contribution</a:t>
            </a:r>
            <a:endParaRPr lang="en-US" sz="3200" dirty="0"/>
          </a:p>
        </p:txBody>
      </p:sp>
      <p:sp>
        <p:nvSpPr>
          <p:cNvPr id="4" name="Text 2"/>
          <p:cNvSpPr/>
          <p:nvPr/>
        </p:nvSpPr>
        <p:spPr>
          <a:xfrm>
            <a:off x="457200" y="1188720"/>
            <a:ext cx="8229600" cy="45720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A company may request State Contribution for the summer training of a student due to a possible payment processed to the student.</a:t>
            </a:r>
            <a:endParaRPr lang="en-US" sz="1400" dirty="0"/>
          </a:p>
        </p:txBody>
      </p:sp>
      <p:sp>
        <p:nvSpPr>
          <p:cNvPr id="5" name="Text 3"/>
          <p:cNvSpPr/>
          <p:nvPr/>
        </p:nvSpPr>
        <p:spPr>
          <a:xfrm>
            <a:off x="457200" y="1737360"/>
            <a:ext cx="8229600" cy="32004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This can be requested from the State through the University.</a:t>
            </a:r>
            <a:endParaRPr lang="en-US" sz="1400" dirty="0"/>
          </a:p>
        </p:txBody>
      </p:sp>
      <p:sp>
        <p:nvSpPr>
          <p:cNvPr id="6" name="Text 4"/>
          <p:cNvSpPr/>
          <p:nvPr/>
        </p:nvSpPr>
        <p:spPr>
          <a:xfrm>
            <a:off x="457200" y="2148840"/>
            <a:ext cx="8229600" cy="36576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For this, the company must fill out and send a form to the Dean's Office after the training.</a:t>
            </a:r>
            <a:endParaRPr lang="en-US" sz="1400" dirty="0"/>
          </a:p>
        </p:txBody>
      </p:sp>
      <p:sp>
        <p:nvSpPr>
          <p:cNvPr id="7" name="Text 5"/>
          <p:cNvSpPr/>
          <p:nvPr/>
        </p:nvSpPr>
        <p:spPr>
          <a:xfrm>
            <a:off x="457200" y="2606040"/>
            <a:ext cx="8229600" cy="32004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This form is available on the Faculty of Engineering website:</a:t>
            </a:r>
            <a:endParaRPr lang="en-US" sz="1400" dirty="0"/>
          </a:p>
        </p:txBody>
      </p:sp>
      <p:sp>
        <p:nvSpPr>
          <p:cNvPr id="8" name="Shape 6"/>
          <p:cNvSpPr/>
          <p:nvPr/>
        </p:nvSpPr>
        <p:spPr>
          <a:xfrm>
            <a:off x="457200" y="3017520"/>
            <a:ext cx="8229600" cy="457200"/>
          </a:xfrm>
          <a:prstGeom prst="rect">
            <a:avLst/>
          </a:prstGeom>
          <a:solidFill>
            <a:srgbClr val="E8F0FE"/>
          </a:solidFill>
          <a:ln/>
        </p:spPr>
        <p:txBody>
          <a:bodyPr/>
          <a:lstStyle/>
          <a:p>
            <a:endParaRPr lang="en-GB"/>
          </a:p>
        </p:txBody>
      </p:sp>
      <p:sp>
        <p:nvSpPr>
          <p:cNvPr id="9" name="Text 7"/>
          <p:cNvSpPr/>
          <p:nvPr/>
        </p:nvSpPr>
        <p:spPr>
          <a:xfrm>
            <a:off x="640080" y="3017520"/>
            <a:ext cx="7863840" cy="457200"/>
          </a:xfrm>
          <a:prstGeom prst="rect">
            <a:avLst/>
          </a:prstGeom>
          <a:noFill/>
          <a:ln/>
        </p:spPr>
        <p:txBody>
          <a:bodyPr wrap="square" rtlCol="0" anchor="ctr"/>
          <a:lstStyle/>
          <a:p>
            <a:pPr marL="0" indent="0">
              <a:buNone/>
            </a:pPr>
            <a:r>
              <a:rPr lang="en-US" sz="1100" b="1" dirty="0">
                <a:solidFill>
                  <a:srgbClr val="1A5276"/>
                </a:solidFill>
                <a:latin typeface="Calibri" pitchFamily="34" charset="0"/>
                <a:ea typeface="Calibri" pitchFamily="34" charset="-122"/>
                <a:cs typeface="Calibri" pitchFamily="34" charset="-120"/>
              </a:rPr>
              <a:t>mf.bilkent.edu.tr → For Students → Summer Training → Company and Student Information Form for State Contribution</a:t>
            </a:r>
            <a:endParaRPr lang="en-US" sz="1100" dirty="0"/>
          </a:p>
        </p:txBody>
      </p:sp>
      <p:sp>
        <p:nvSpPr>
          <p:cNvPr id="10" name="Text 8"/>
          <p:cNvSpPr/>
          <p:nvPr/>
        </p:nvSpPr>
        <p:spPr>
          <a:xfrm>
            <a:off x="457200" y="3657600"/>
            <a:ext cx="8229600" cy="320040"/>
          </a:xfrm>
          <a:prstGeom prst="rect">
            <a:avLst/>
          </a:prstGeom>
          <a:noFill/>
          <a:ln/>
        </p:spPr>
        <p:txBody>
          <a:bodyPr wrap="square" rtlCol="0" anchor="ctr"/>
          <a:lstStyle/>
          <a:p>
            <a:pPr marL="0" indent="0">
              <a:buNone/>
            </a:pPr>
            <a:r>
              <a:rPr lang="en-US" sz="1400" dirty="0">
                <a:solidFill>
                  <a:srgbClr val="1C1C1C"/>
                </a:solidFill>
                <a:latin typeface="Calibri" pitchFamily="34" charset="0"/>
                <a:ea typeface="Calibri" pitchFamily="34" charset="-122"/>
                <a:cs typeface="Calibri" pitchFamily="34" charset="-120"/>
              </a:rPr>
              <a:t>A student can download and give this form to the company during her/his training.</a:t>
            </a:r>
            <a:endParaRPr lang="en-US" sz="1400" dirty="0"/>
          </a:p>
        </p:txBody>
      </p:sp>
      <p:sp>
        <p:nvSpPr>
          <p:cNvPr id="11" name="Shape 9"/>
          <p:cNvSpPr/>
          <p:nvPr/>
        </p:nvSpPr>
        <p:spPr>
          <a:xfrm>
            <a:off x="0" y="4754880"/>
            <a:ext cx="9144000" cy="388620"/>
          </a:xfrm>
          <a:prstGeom prst="rect">
            <a:avLst/>
          </a:prstGeom>
          <a:solidFill>
            <a:srgbClr val="003366"/>
          </a:solidFill>
          <a:ln/>
        </p:spPr>
        <p:txBody>
          <a:bodyPr/>
          <a:lstStyle/>
          <a:p>
            <a:endParaRPr lang="en-GB"/>
          </a:p>
        </p:txBody>
      </p:sp>
      <p:sp>
        <p:nvSpPr>
          <p:cNvPr id="12" name="Text 10"/>
          <p:cNvSpPr/>
          <p:nvPr/>
        </p:nvSpPr>
        <p:spPr>
          <a:xfrm>
            <a:off x="274320" y="4754880"/>
            <a:ext cx="8595360" cy="388620"/>
          </a:xfrm>
          <a:prstGeom prst="rect">
            <a:avLst/>
          </a:prstGeom>
          <a:noFill/>
          <a:ln/>
        </p:spPr>
        <p:txBody>
          <a:bodyPr wrap="square"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Faculty Eng.  |  Summer Training 2026  |  Prof. Yiğit Karpat</a:t>
            </a:r>
            <a:endParaRPr lang="en-US" sz="1000" dirty="0"/>
          </a:p>
        </p:txBody>
      </p:sp>
      <p:sp>
        <p:nvSpPr>
          <p:cNvPr id="13" name="Text 11"/>
          <p:cNvSpPr/>
          <p:nvPr/>
        </p:nvSpPr>
        <p:spPr>
          <a:xfrm>
            <a:off x="8503920" y="4754880"/>
            <a:ext cx="457200" cy="388620"/>
          </a:xfrm>
          <a:prstGeom prst="rect">
            <a:avLst/>
          </a:prstGeom>
          <a:noFill/>
          <a:ln/>
        </p:spPr>
        <p:txBody>
          <a:bodyPr wrap="square" rtlCol="0" anchor="ctr"/>
          <a:lstStyle/>
          <a:p>
            <a:pPr marL="0" indent="0" algn="r">
              <a:buNone/>
            </a:pPr>
            <a:r>
              <a:rPr lang="en-US" sz="1000" dirty="0">
                <a:solidFill>
                  <a:srgbClr val="FFFFFF"/>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2103</TotalTime>
  <Words>2339</Words>
  <Application>Microsoft Office PowerPoint</Application>
  <PresentationFormat>On-screen Show (16:9)</PresentationFormat>
  <Paragraphs>194</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Consolas</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Summer Training for Summer 2025</dc:title>
  <dc:subject>PptxGenJS Presentation</dc:subject>
  <dc:creator>Prof. Barbaros Çetin</dc:creator>
  <cp:lastModifiedBy>Yigit Karpat</cp:lastModifiedBy>
  <cp:revision>2</cp:revision>
  <dcterms:created xsi:type="dcterms:W3CDTF">2026-02-25T11:24:02Z</dcterms:created>
  <dcterms:modified xsi:type="dcterms:W3CDTF">2026-04-02T05:21:08Z</dcterms:modified>
</cp:coreProperties>
</file>